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6"/>
  </p:notesMasterIdLst>
  <p:handoutMasterIdLst>
    <p:handoutMasterId r:id="rId27"/>
  </p:handoutMasterIdLst>
  <p:sldIdLst>
    <p:sldId id="672" r:id="rId2"/>
    <p:sldId id="1442" r:id="rId3"/>
    <p:sldId id="1475" r:id="rId4"/>
    <p:sldId id="1416" r:id="rId5"/>
    <p:sldId id="1449" r:id="rId6"/>
    <p:sldId id="1448" r:id="rId7"/>
    <p:sldId id="1417" r:id="rId8"/>
    <p:sldId id="1418" r:id="rId9"/>
    <p:sldId id="1450" r:id="rId10"/>
    <p:sldId id="1444" r:id="rId11"/>
    <p:sldId id="1462" r:id="rId12"/>
    <p:sldId id="1463" r:id="rId13"/>
    <p:sldId id="1464" r:id="rId14"/>
    <p:sldId id="1476" r:id="rId15"/>
    <p:sldId id="1451" r:id="rId16"/>
    <p:sldId id="1466" r:id="rId17"/>
    <p:sldId id="1467" r:id="rId18"/>
    <p:sldId id="1468" r:id="rId19"/>
    <p:sldId id="1469" r:id="rId20"/>
    <p:sldId id="1470" r:id="rId21"/>
    <p:sldId id="1421" r:id="rId22"/>
    <p:sldId id="1472" r:id="rId23"/>
    <p:sldId id="1427" r:id="rId24"/>
    <p:sldId id="1447" r:id="rId25"/>
  </p:sldIdLst>
  <p:sldSz cx="9144000" cy="6858000" type="screen4x3"/>
  <p:notesSz cx="7315200" cy="9601200"/>
  <p:defaultTextStyle>
    <a:defPPr>
      <a:defRPr lang="en-US"/>
    </a:defPPr>
    <a:lvl1pPr algn="ctr" rtl="0" fontAlgn="base">
      <a:spcBef>
        <a:spcPct val="20000"/>
      </a:spcBef>
      <a:spcAft>
        <a:spcPct val="0"/>
      </a:spcAft>
      <a:buClr>
        <a:schemeClr val="hlink"/>
      </a:buClr>
      <a:buSzPct val="55000"/>
      <a:buFont typeface="Wingdings" pitchFamily="2" charset="2"/>
      <a:defRPr sz="2000" kern="1200">
        <a:solidFill>
          <a:schemeClr val="tx1"/>
        </a:solidFill>
        <a:latin typeface="Tahoma" pitchFamily="34" charset="0"/>
        <a:ea typeface="+mn-ea"/>
        <a:cs typeface="+mn-cs"/>
      </a:defRPr>
    </a:lvl1pPr>
    <a:lvl2pPr marL="457200" algn="ctr" rtl="0" fontAlgn="base">
      <a:spcBef>
        <a:spcPct val="20000"/>
      </a:spcBef>
      <a:spcAft>
        <a:spcPct val="0"/>
      </a:spcAft>
      <a:buClr>
        <a:schemeClr val="hlink"/>
      </a:buClr>
      <a:buSzPct val="55000"/>
      <a:buFont typeface="Wingdings" pitchFamily="2" charset="2"/>
      <a:defRPr sz="2000" kern="1200">
        <a:solidFill>
          <a:schemeClr val="tx1"/>
        </a:solidFill>
        <a:latin typeface="Tahoma" pitchFamily="34" charset="0"/>
        <a:ea typeface="+mn-ea"/>
        <a:cs typeface="+mn-cs"/>
      </a:defRPr>
    </a:lvl2pPr>
    <a:lvl3pPr marL="914400" algn="ctr" rtl="0" fontAlgn="base">
      <a:spcBef>
        <a:spcPct val="20000"/>
      </a:spcBef>
      <a:spcAft>
        <a:spcPct val="0"/>
      </a:spcAft>
      <a:buClr>
        <a:schemeClr val="hlink"/>
      </a:buClr>
      <a:buSzPct val="55000"/>
      <a:buFont typeface="Wingdings" pitchFamily="2" charset="2"/>
      <a:defRPr sz="2000" kern="1200">
        <a:solidFill>
          <a:schemeClr val="tx1"/>
        </a:solidFill>
        <a:latin typeface="Tahoma" pitchFamily="34" charset="0"/>
        <a:ea typeface="+mn-ea"/>
        <a:cs typeface="+mn-cs"/>
      </a:defRPr>
    </a:lvl3pPr>
    <a:lvl4pPr marL="1371600" algn="ctr" rtl="0" fontAlgn="base">
      <a:spcBef>
        <a:spcPct val="20000"/>
      </a:spcBef>
      <a:spcAft>
        <a:spcPct val="0"/>
      </a:spcAft>
      <a:buClr>
        <a:schemeClr val="hlink"/>
      </a:buClr>
      <a:buSzPct val="55000"/>
      <a:buFont typeface="Wingdings" pitchFamily="2" charset="2"/>
      <a:defRPr sz="2000" kern="1200">
        <a:solidFill>
          <a:schemeClr val="tx1"/>
        </a:solidFill>
        <a:latin typeface="Tahoma" pitchFamily="34" charset="0"/>
        <a:ea typeface="+mn-ea"/>
        <a:cs typeface="+mn-cs"/>
      </a:defRPr>
    </a:lvl4pPr>
    <a:lvl5pPr marL="1828800" algn="ctr" rtl="0" fontAlgn="base">
      <a:spcBef>
        <a:spcPct val="20000"/>
      </a:spcBef>
      <a:spcAft>
        <a:spcPct val="0"/>
      </a:spcAft>
      <a:buClr>
        <a:schemeClr val="hlink"/>
      </a:buClr>
      <a:buSzPct val="55000"/>
      <a:buFont typeface="Wingdings" pitchFamily="2" charset="2"/>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s Haeberlen"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A8B00"/>
    <a:srgbClr val="33CC33"/>
    <a:srgbClr val="00CC00"/>
    <a:srgbClr val="FF3399"/>
    <a:srgbClr val="66FF33"/>
    <a:srgbClr val="FFCC99"/>
    <a:srgbClr val="FF3300"/>
    <a:srgbClr val="FFFF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73" autoAdjust="0"/>
    <p:restoredTop sz="82020" autoAdjust="0"/>
  </p:normalViewPr>
  <p:slideViewPr>
    <p:cSldViewPr snapToGrid="0">
      <p:cViewPr>
        <p:scale>
          <a:sx n="89" d="100"/>
          <a:sy n="89" d="100"/>
        </p:scale>
        <p:origin x="-2262" y="-240"/>
      </p:cViewPr>
      <p:guideLst>
        <p:guide orient="horz" pos="3888"/>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4" d="100"/>
        <a:sy n="74" d="100"/>
      </p:scale>
      <p:origin x="0" y="0"/>
    </p:cViewPr>
  </p:sorterViewPr>
  <p:notesViewPr>
    <p:cSldViewPr snapToGrid="0">
      <p:cViewPr varScale="1">
        <p:scale>
          <a:sx n="79" d="100"/>
          <a:sy n="79" d="100"/>
        </p:scale>
        <p:origin x="-286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1698" name="Rectangle 2"/>
          <p:cNvSpPr>
            <a:spLocks noGrp="1" noChangeArrowheads="1"/>
          </p:cNvSpPr>
          <p:nvPr>
            <p:ph type="hdr" sz="quarter"/>
          </p:nvPr>
        </p:nvSpPr>
        <p:spPr bwMode="auto">
          <a:xfrm>
            <a:off x="0" y="1"/>
            <a:ext cx="3170265" cy="4791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200"/>
            </a:lvl1pPr>
          </a:lstStyle>
          <a:p>
            <a:endParaRPr lang="de-DE"/>
          </a:p>
        </p:txBody>
      </p:sp>
      <p:sp>
        <p:nvSpPr>
          <p:cNvPr id="541699" name="Rectangle 3"/>
          <p:cNvSpPr>
            <a:spLocks noGrp="1" noChangeArrowheads="1"/>
          </p:cNvSpPr>
          <p:nvPr>
            <p:ph type="dt" sz="quarter" idx="1"/>
          </p:nvPr>
        </p:nvSpPr>
        <p:spPr bwMode="auto">
          <a:xfrm>
            <a:off x="4144937" y="1"/>
            <a:ext cx="3170264" cy="4791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vl1pPr>
          </a:lstStyle>
          <a:p>
            <a:endParaRPr lang="de-DE"/>
          </a:p>
        </p:txBody>
      </p:sp>
      <p:sp>
        <p:nvSpPr>
          <p:cNvPr id="541700" name="Rectangle 4"/>
          <p:cNvSpPr>
            <a:spLocks noGrp="1" noChangeArrowheads="1"/>
          </p:cNvSpPr>
          <p:nvPr>
            <p:ph type="ftr" sz="quarter" idx="2"/>
          </p:nvPr>
        </p:nvSpPr>
        <p:spPr bwMode="auto">
          <a:xfrm>
            <a:off x="0" y="9122065"/>
            <a:ext cx="3170265" cy="4791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buFontTx/>
              <a:buNone/>
              <a:defRPr sz="1200"/>
            </a:lvl1pPr>
          </a:lstStyle>
          <a:p>
            <a:endParaRPr lang="de-DE"/>
          </a:p>
        </p:txBody>
      </p:sp>
      <p:sp>
        <p:nvSpPr>
          <p:cNvPr id="541701" name="Rectangle 5"/>
          <p:cNvSpPr>
            <a:spLocks noGrp="1" noChangeArrowheads="1"/>
          </p:cNvSpPr>
          <p:nvPr>
            <p:ph type="sldNum" sz="quarter" idx="3"/>
          </p:nvPr>
        </p:nvSpPr>
        <p:spPr bwMode="auto">
          <a:xfrm>
            <a:off x="4144937" y="9122065"/>
            <a:ext cx="3170264" cy="4791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vl1pPr>
          </a:lstStyle>
          <a:p>
            <a:fld id="{66017A74-8498-4425-B905-56B59BE89ABC}" type="slidenum">
              <a:rPr lang="de-DE"/>
              <a:pPr/>
              <a:t>‹N›</a:t>
            </a:fld>
            <a:endParaRPr lang="de-DE"/>
          </a:p>
        </p:txBody>
      </p:sp>
    </p:spTree>
    <p:extLst>
      <p:ext uri="{BB962C8B-B14F-4D97-AF65-F5344CB8AC3E}">
        <p14:creationId xmlns:p14="http://schemas.microsoft.com/office/powerpoint/2010/main" val="4103782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1"/>
            <a:ext cx="3170265" cy="4791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spcBef>
                <a:spcPct val="0"/>
              </a:spcBef>
              <a:buClrTx/>
              <a:buSzTx/>
              <a:buFontTx/>
              <a:buNone/>
              <a:defRPr sz="1200">
                <a:latin typeface="Arial" charset="0"/>
              </a:defRPr>
            </a:lvl1pPr>
          </a:lstStyle>
          <a:p>
            <a:endParaRPr lang="en-US"/>
          </a:p>
        </p:txBody>
      </p:sp>
      <p:sp>
        <p:nvSpPr>
          <p:cNvPr id="133123" name="Rectangle 3"/>
          <p:cNvSpPr>
            <a:spLocks noGrp="1" noChangeArrowheads="1"/>
          </p:cNvSpPr>
          <p:nvPr>
            <p:ph type="dt" idx="1"/>
          </p:nvPr>
        </p:nvSpPr>
        <p:spPr bwMode="auto">
          <a:xfrm>
            <a:off x="4144937" y="1"/>
            <a:ext cx="3170264" cy="4791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buClrTx/>
              <a:buSzTx/>
              <a:buFontTx/>
              <a:buNone/>
              <a:defRPr sz="1200">
                <a:latin typeface="Arial" charset="0"/>
              </a:defRPr>
            </a:lvl1pPr>
          </a:lstStyle>
          <a:p>
            <a:endParaRPr lang="en-US"/>
          </a:p>
        </p:txBody>
      </p:sp>
      <p:sp>
        <p:nvSpPr>
          <p:cNvPr id="133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133125" name="Rectangle 5"/>
          <p:cNvSpPr>
            <a:spLocks noGrp="1" noChangeArrowheads="1"/>
          </p:cNvSpPr>
          <p:nvPr>
            <p:ph type="body" sz="quarter" idx="3"/>
          </p:nvPr>
        </p:nvSpPr>
        <p:spPr bwMode="auto">
          <a:xfrm>
            <a:off x="974671" y="4561803"/>
            <a:ext cx="5365858" cy="43183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6" name="Rectangle 6"/>
          <p:cNvSpPr>
            <a:spLocks noGrp="1" noChangeArrowheads="1"/>
          </p:cNvSpPr>
          <p:nvPr>
            <p:ph type="ftr" sz="quarter" idx="4"/>
          </p:nvPr>
        </p:nvSpPr>
        <p:spPr bwMode="auto">
          <a:xfrm>
            <a:off x="0" y="9122065"/>
            <a:ext cx="3170265" cy="4791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buClrTx/>
              <a:buSzTx/>
              <a:buFontTx/>
              <a:buNone/>
              <a:defRPr sz="1200">
                <a:latin typeface="Arial" charset="0"/>
              </a:defRPr>
            </a:lvl1pPr>
          </a:lstStyle>
          <a:p>
            <a:endParaRPr lang="en-US"/>
          </a:p>
        </p:txBody>
      </p:sp>
      <p:sp>
        <p:nvSpPr>
          <p:cNvPr id="133127" name="Rectangle 7"/>
          <p:cNvSpPr>
            <a:spLocks noGrp="1" noChangeArrowheads="1"/>
          </p:cNvSpPr>
          <p:nvPr>
            <p:ph type="sldNum" sz="quarter" idx="5"/>
          </p:nvPr>
        </p:nvSpPr>
        <p:spPr bwMode="auto">
          <a:xfrm>
            <a:off x="4144937" y="9122065"/>
            <a:ext cx="3170264" cy="4791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SzTx/>
              <a:buFontTx/>
              <a:buNone/>
              <a:defRPr sz="1200">
                <a:latin typeface="Arial" charset="0"/>
              </a:defRPr>
            </a:lvl1pPr>
          </a:lstStyle>
          <a:p>
            <a:fld id="{D37F8DB4-A4FF-4A8B-9A85-9B1874A58FCC}" type="slidenum">
              <a:rPr lang="en-US"/>
              <a:pPr/>
              <a:t>‹N›</a:t>
            </a:fld>
            <a:endParaRPr lang="en-US"/>
          </a:p>
        </p:txBody>
      </p:sp>
    </p:spTree>
    <p:extLst>
      <p:ext uri="{BB962C8B-B14F-4D97-AF65-F5344CB8AC3E}">
        <p14:creationId xmlns:p14="http://schemas.microsoft.com/office/powerpoint/2010/main" val="56403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691D3-A157-48F6-8FA0-A025F564B5A1}" type="slidenum">
              <a:rPr lang="en-US"/>
              <a:pPr/>
              <a:t>1</a:t>
            </a:fld>
            <a:endParaRPr lang="en-US"/>
          </a:p>
        </p:txBody>
      </p:sp>
      <p:sp>
        <p:nvSpPr>
          <p:cNvPr id="980994" name="Rectangle 2"/>
          <p:cNvSpPr>
            <a:spLocks noGrp="1" noRot="1" noChangeAspect="1" noChangeArrowheads="1" noTextEdit="1"/>
          </p:cNvSpPr>
          <p:nvPr>
            <p:ph type="sldImg"/>
          </p:nvPr>
        </p:nvSpPr>
        <p:spPr>
          <a:ln/>
        </p:spPr>
      </p:sp>
      <p:sp>
        <p:nvSpPr>
          <p:cNvPr id="980995" name="Rectangle 3"/>
          <p:cNvSpPr>
            <a:spLocks noGrp="1" noChangeArrowheads="1"/>
          </p:cNvSpPr>
          <p:nvPr>
            <p:ph type="body" idx="1"/>
          </p:nvPr>
        </p:nvSpPr>
        <p:spPr/>
        <p:txBody>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7F8DB4-A4FF-4A8B-9A85-9B1874A58FCC}"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179513" y="1990725"/>
            <a:ext cx="7793037" cy="990600"/>
          </a:xfrm>
        </p:spPr>
        <p:txBody>
          <a:bodyPr/>
          <a:lstStyle>
            <a:lvl1pPr>
              <a:defRPr sz="4000"/>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05072F42-4DFA-4725-86F9-7594E4AB4EB5}" type="slidenum">
              <a:rPr lang="en-GB" smtClean="0"/>
              <a:pPr/>
              <a:t>‹N›</a:t>
            </a:fld>
            <a:endParaRPr lang="en-GB"/>
          </a:p>
        </p:txBody>
      </p:sp>
      <p:sp>
        <p:nvSpPr>
          <p:cNvPr id="4" name="Footer Placeholder 3"/>
          <p:cNvSpPr>
            <a:spLocks noGrp="1"/>
          </p:cNvSpPr>
          <p:nvPr>
            <p:ph type="ftr" sz="quarter" idx="11"/>
          </p:nvPr>
        </p:nvSpPr>
        <p:spPr/>
        <p:txBody>
          <a:bodyPr/>
          <a:lstStyle/>
          <a:p>
            <a:r>
              <a:rPr lang="de-DE" smtClean="0"/>
              <a:t>University of Pennsylvania</a:t>
            </a:r>
            <a:endParaRPr lang="en-GB"/>
          </a:p>
        </p:txBody>
      </p:sp>
      <p:sp>
        <p:nvSpPr>
          <p:cNvPr id="5" name="Rectangle 111"/>
          <p:cNvSpPr>
            <a:spLocks noChangeArrowheads="1"/>
          </p:cNvSpPr>
          <p:nvPr userDrawn="1"/>
        </p:nvSpPr>
        <p:spPr bwMode="auto">
          <a:xfrm>
            <a:off x="304800" y="838200"/>
            <a:ext cx="787400" cy="3429000"/>
          </a:xfrm>
          <a:prstGeom prst="rect">
            <a:avLst/>
          </a:prstGeom>
          <a:gradFill rotWithShape="0">
            <a:gsLst>
              <a:gs pos="0">
                <a:srgbClr val="708FE6"/>
              </a:gs>
              <a:gs pos="100000">
                <a:srgbClr val="FFFFFF"/>
              </a:gs>
            </a:gsLst>
            <a:lin ang="5400000" scaled="1"/>
          </a:gradFill>
          <a:ln w="9525">
            <a:noFill/>
            <a:miter lim="800000"/>
            <a:headEnd/>
            <a:tailEnd/>
          </a:ln>
          <a:effectLst/>
        </p:spPr>
        <p:txBody>
          <a:bodyPr wrap="none" anchor="ctr"/>
          <a:lstStyle/>
          <a:p>
            <a:endParaRPr lang="en-US"/>
          </a:p>
        </p:txBody>
      </p:sp>
      <p:sp>
        <p:nvSpPr>
          <p:cNvPr id="6" name="Line 110"/>
          <p:cNvSpPr>
            <a:spLocks noChangeShapeType="1"/>
          </p:cNvSpPr>
          <p:nvPr userDrawn="1"/>
        </p:nvSpPr>
        <p:spPr bwMode="auto">
          <a:xfrm>
            <a:off x="842963" y="1143000"/>
            <a:ext cx="0" cy="2895600"/>
          </a:xfrm>
          <a:prstGeom prst="line">
            <a:avLst/>
          </a:prstGeom>
          <a:noFill/>
          <a:ln w="28575">
            <a:solidFill>
              <a:srgbClr val="000000"/>
            </a:solidFill>
            <a:round/>
            <a:headEnd/>
            <a:tailEnd/>
          </a:ln>
          <a:effectLst/>
        </p:spPr>
        <p:txBody>
          <a:bodyPr wrap="none" anchor="ctr"/>
          <a:lstStyle/>
          <a:p>
            <a:endParaRPr lang="en-US"/>
          </a:p>
        </p:txBody>
      </p:sp>
      <p:sp>
        <p:nvSpPr>
          <p:cNvPr id="8" name="Rectangle 13"/>
          <p:cNvSpPr>
            <a:spLocks noGrp="1" noChangeArrowheads="1"/>
          </p:cNvSpPr>
          <p:nvPr>
            <p:ph type="subTitle" idx="1"/>
          </p:nvPr>
        </p:nvSpPr>
        <p:spPr>
          <a:xfrm>
            <a:off x="1363663" y="3944938"/>
            <a:ext cx="6400800" cy="1752600"/>
          </a:xfrm>
        </p:spPr>
        <p:txBody>
          <a:bodyPr/>
          <a:lstStyle>
            <a:lvl1pPr marL="0" indent="0" algn="ctr">
              <a:buFont typeface="Wingdings" pitchFamily="2" charset="2"/>
              <a:buNone/>
              <a:defRPr/>
            </a:lvl1pPr>
          </a:lstStyle>
          <a:p>
            <a:r>
              <a:rPr lang="en-GB"/>
              <a:t>Click to edit Master subtitle style</a:t>
            </a:r>
          </a:p>
        </p:txBody>
      </p:sp>
      <p:sp>
        <p:nvSpPr>
          <p:cNvPr id="10" name="Rectangle 11"/>
          <p:cNvSpPr>
            <a:spLocks noChangeArrowheads="1"/>
          </p:cNvSpPr>
          <p:nvPr userDrawn="1"/>
        </p:nvSpPr>
        <p:spPr bwMode="auto">
          <a:xfrm flipV="1">
            <a:off x="201613" y="3011488"/>
            <a:ext cx="8693150" cy="55562"/>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pic>
        <p:nvPicPr>
          <p:cNvPr id="11" name="Picture 10" descr="Penn shield.gif"/>
          <p:cNvPicPr>
            <a:picLocks noChangeAspect="1"/>
          </p:cNvPicPr>
          <p:nvPr userDrawn="1"/>
        </p:nvPicPr>
        <p:blipFill>
          <a:blip r:embed="rId2" cstate="print"/>
          <a:stretch>
            <a:fillRect/>
          </a:stretch>
        </p:blipFill>
        <p:spPr>
          <a:xfrm>
            <a:off x="375795" y="2612508"/>
            <a:ext cx="659107" cy="740196"/>
          </a:xfrm>
          <a:prstGeom prst="rect">
            <a:avLst/>
          </a:prstGeom>
        </p:spPr>
      </p:pic>
      <p:sp>
        <p:nvSpPr>
          <p:cNvPr id="12" name="Rectangle 32"/>
          <p:cNvSpPr>
            <a:spLocks noChangeArrowheads="1"/>
          </p:cNvSpPr>
          <p:nvPr userDrawn="1"/>
        </p:nvSpPr>
        <p:spPr bwMode="auto">
          <a:xfrm>
            <a:off x="0" y="6605588"/>
            <a:ext cx="2829261" cy="252412"/>
          </a:xfrm>
          <a:prstGeom prst="rect">
            <a:avLst/>
          </a:prstGeom>
          <a:noFill/>
          <a:ln w="9525">
            <a:noFill/>
            <a:miter lim="800000"/>
            <a:headEnd/>
            <a:tailEnd/>
          </a:ln>
          <a:effectLst/>
        </p:spPr>
        <p:txBody>
          <a:bodyPr anchor="b"/>
          <a:lstStyle/>
          <a:p>
            <a:pPr marL="0" marR="0" indent="0" algn="l" defTabSz="914400" rtl="0" eaLnBrk="1" fontAlgn="base" latinLnBrk="0" hangingPunct="1">
              <a:lnSpc>
                <a:spcPct val="100000"/>
              </a:lnSpc>
              <a:spcBef>
                <a:spcPct val="0"/>
              </a:spcBef>
              <a:spcAft>
                <a:spcPct val="0"/>
              </a:spcAft>
              <a:buClrTx/>
              <a:buSzTx/>
              <a:buFontTx/>
              <a:buNone/>
              <a:tabLst/>
              <a:defRPr/>
            </a:pPr>
            <a:r>
              <a:rPr lang="de-DE" sz="900" smtClean="0"/>
              <a:t>© 2013 A. Haeberlen ,</a:t>
            </a:r>
            <a:r>
              <a:rPr lang="de-DE" sz="900" baseline="0" smtClean="0"/>
              <a:t> Z. Ives</a:t>
            </a:r>
            <a:endParaRPr lang="en-GB" sz="90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ormal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03F590D-1EE3-4679-BAB2-47D8C4772F51}" type="slidenum">
              <a:rPr lang="en-GB"/>
              <a:pPr/>
              <a:t>‹N›</a:t>
            </a:fld>
            <a:endParaRPr lang="en-GB"/>
          </a:p>
        </p:txBody>
      </p:sp>
      <p:sp>
        <p:nvSpPr>
          <p:cNvPr id="5" name="Footer Placeholder 4"/>
          <p:cNvSpPr>
            <a:spLocks noGrp="1"/>
          </p:cNvSpPr>
          <p:nvPr>
            <p:ph type="ftr" sz="quarter" idx="11"/>
          </p:nvPr>
        </p:nvSpPr>
        <p:spPr/>
        <p:txBody>
          <a:bodyPr/>
          <a:lstStyle>
            <a:lvl1pPr>
              <a:defRPr/>
            </a:lvl1p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Empty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3AAF25D-2282-4A01-B1B7-8122C6628E7D}" type="slidenum">
              <a:rPr lang="en-GB"/>
              <a:pPr/>
              <a:t>‹N›</a:t>
            </a:fld>
            <a:endParaRPr lang="en-GB"/>
          </a:p>
        </p:txBody>
      </p:sp>
      <p:sp>
        <p:nvSpPr>
          <p:cNvPr id="4" name="Footer Placeholder 3"/>
          <p:cNvSpPr>
            <a:spLocks noGrp="1"/>
          </p:cNvSpPr>
          <p:nvPr>
            <p:ph type="ftr" sz="quarter" idx="11"/>
          </p:nvPr>
        </p:nvSpPr>
        <p:spPr/>
        <p:txBody>
          <a:bodyPr/>
          <a:lstStyle>
            <a:lvl1pPr>
              <a:defRPr/>
            </a:lvl1pPr>
          </a:lstStyle>
          <a:p>
            <a:r>
              <a:rPr lang="en-US" smtClean="0"/>
              <a:t>University of Pennsylvania</a:t>
            </a:r>
            <a:endParaRPr lang="en-GB">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31800" y="6229350"/>
            <a:ext cx="1905000" cy="45720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University of Pennsylvania</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9495505-AA8D-4EA2-BB21-59D01CA86624}"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43" name="Rectangle 27"/>
          <p:cNvSpPr>
            <a:spLocks noChangeArrowheads="1"/>
          </p:cNvSpPr>
          <p:nvPr/>
        </p:nvSpPr>
        <p:spPr bwMode="auto">
          <a:xfrm>
            <a:off x="495300" y="295275"/>
            <a:ext cx="457200" cy="1762125"/>
          </a:xfrm>
          <a:prstGeom prst="rect">
            <a:avLst/>
          </a:prstGeom>
          <a:gradFill rotWithShape="0">
            <a:gsLst>
              <a:gs pos="0">
                <a:srgbClr val="708FE6"/>
              </a:gs>
              <a:gs pos="100000">
                <a:srgbClr val="FFFFFF"/>
              </a:gs>
            </a:gsLst>
            <a:lin ang="5400000" scaled="1"/>
          </a:gradFill>
          <a:ln w="9525">
            <a:noFill/>
            <a:miter lim="800000"/>
            <a:headEnd/>
            <a:tailEnd/>
          </a:ln>
          <a:effectLst/>
        </p:spPr>
        <p:txBody>
          <a:bodyPr wrap="none" anchor="ctr"/>
          <a:lstStyle/>
          <a:p>
            <a:endParaRPr lang="en-US"/>
          </a:p>
        </p:txBody>
      </p:sp>
      <p:sp>
        <p:nvSpPr>
          <p:cNvPr id="290824" name="Rectangle 8"/>
          <p:cNvSpPr>
            <a:spLocks noGrp="1" noChangeArrowheads="1"/>
          </p:cNvSpPr>
          <p:nvPr>
            <p:ph type="title"/>
          </p:nvPr>
        </p:nvSpPr>
        <p:spPr bwMode="auto">
          <a:xfrm>
            <a:off x="969963" y="304800"/>
            <a:ext cx="7793037"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290825" name="Rectangle 9"/>
          <p:cNvSpPr>
            <a:spLocks noGrp="1" noChangeArrowheads="1"/>
          </p:cNvSpPr>
          <p:nvPr>
            <p:ph type="body" idx="1"/>
          </p:nvPr>
        </p:nvSpPr>
        <p:spPr bwMode="auto">
          <a:xfrm>
            <a:off x="990600" y="1658938"/>
            <a:ext cx="7772400" cy="4532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90828" name="Rectangle 12"/>
          <p:cNvSpPr>
            <a:spLocks noGrp="1" noChangeArrowheads="1"/>
          </p:cNvSpPr>
          <p:nvPr>
            <p:ph type="sldNum" sz="quarter" idx="4"/>
          </p:nvPr>
        </p:nvSpPr>
        <p:spPr bwMode="auto">
          <a:xfrm>
            <a:off x="68580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400"/>
            </a:lvl1pPr>
          </a:lstStyle>
          <a:p>
            <a:fld id="{05072F42-4DFA-4725-86F9-7594E4AB4EB5}" type="slidenum">
              <a:rPr lang="en-GB"/>
              <a:pPr/>
              <a:t>‹N›</a:t>
            </a:fld>
            <a:endParaRPr lang="en-GB"/>
          </a:p>
        </p:txBody>
      </p:sp>
      <p:sp>
        <p:nvSpPr>
          <p:cNvPr id="290827" name="Rectangle 11"/>
          <p:cNvSpPr>
            <a:spLocks noGrp="1" noChangeArrowheads="1"/>
          </p:cNvSpPr>
          <p:nvPr>
            <p:ph type="ftr" sz="quarter" idx="3"/>
          </p:nvPr>
        </p:nvSpPr>
        <p:spPr bwMode="auto">
          <a:xfrm>
            <a:off x="3124201" y="6605588"/>
            <a:ext cx="2886074" cy="2524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900">
                <a:solidFill>
                  <a:schemeClr val="bg2"/>
                </a:solidFill>
              </a:defRPr>
            </a:lvl1pPr>
          </a:lstStyle>
          <a:p>
            <a:r>
              <a:rPr lang="de-DE" smtClean="0"/>
              <a:t>University of Pennsylvania</a:t>
            </a:r>
            <a:endParaRPr lang="en-GB"/>
          </a:p>
        </p:txBody>
      </p:sp>
      <p:pic>
        <p:nvPicPr>
          <p:cNvPr id="9" name="Picture 8" descr="Penn shield.gif"/>
          <p:cNvPicPr>
            <a:picLocks noChangeAspect="1"/>
          </p:cNvPicPr>
          <p:nvPr userDrawn="1"/>
        </p:nvPicPr>
        <p:blipFill>
          <a:blip r:embed="rId6" cstate="print"/>
          <a:stretch>
            <a:fillRect/>
          </a:stretch>
        </p:blipFill>
        <p:spPr>
          <a:xfrm>
            <a:off x="241116" y="629979"/>
            <a:ext cx="659107" cy="740196"/>
          </a:xfrm>
          <a:prstGeom prst="rect">
            <a:avLst/>
          </a:prstGeom>
        </p:spPr>
      </p:pic>
      <p:sp>
        <p:nvSpPr>
          <p:cNvPr id="11" name="Rectangle 32"/>
          <p:cNvSpPr>
            <a:spLocks noChangeArrowheads="1"/>
          </p:cNvSpPr>
          <p:nvPr userDrawn="1"/>
        </p:nvSpPr>
        <p:spPr bwMode="auto">
          <a:xfrm>
            <a:off x="0" y="6605588"/>
            <a:ext cx="2764716" cy="252412"/>
          </a:xfrm>
          <a:prstGeom prst="rect">
            <a:avLst/>
          </a:prstGeom>
          <a:noFill/>
          <a:ln w="9525">
            <a:noFill/>
            <a:miter lim="800000"/>
            <a:headEnd/>
            <a:tailEnd/>
          </a:ln>
          <a:effectLst/>
        </p:spPr>
        <p:txBody>
          <a:bodyPr anchor="b"/>
          <a:lstStyle/>
          <a:p>
            <a:pPr marL="0" marR="0" indent="0" algn="l" defTabSz="914400" rtl="0" eaLnBrk="1" fontAlgn="base" latinLnBrk="0" hangingPunct="1">
              <a:lnSpc>
                <a:spcPct val="100000"/>
              </a:lnSpc>
              <a:spcBef>
                <a:spcPct val="0"/>
              </a:spcBef>
              <a:spcAft>
                <a:spcPct val="0"/>
              </a:spcAft>
              <a:buClrTx/>
              <a:buSzTx/>
              <a:buFontTx/>
              <a:buNone/>
              <a:tabLst/>
              <a:defRPr/>
            </a:pPr>
            <a:r>
              <a:rPr lang="de-DE" sz="900" smtClean="0"/>
              <a:t>© 2013 A. Haeberlen, Z.</a:t>
            </a:r>
            <a:r>
              <a:rPr lang="de-DE" sz="900" baseline="0" smtClean="0"/>
              <a:t> Ives</a:t>
            </a:r>
            <a:endParaRPr lang="en-GB" sz="900" smtClean="0"/>
          </a:p>
        </p:txBody>
      </p:sp>
    </p:spTree>
  </p:cSld>
  <p:clrMap bg1="lt1" tx1="dk1" bg2="lt2" tx2="dk2" accent1="accent1" accent2="accent2" accent3="accent3" accent4="accent4" accent5="accent5" accent6="accent6" hlink="hlink" folHlink="folHlink"/>
  <p:sldLayoutIdLst>
    <p:sldLayoutId id="2147483658" r:id="rId1"/>
    <p:sldLayoutId id="2147483653" r:id="rId2"/>
    <p:sldLayoutId id="2147483657" r:id="rId3"/>
    <p:sldLayoutId id="2147483659" r:id="rId4"/>
  </p:sldLayoutIdLst>
  <p:timing>
    <p:tnLst>
      <p:par>
        <p:cTn id="1" dur="indefinite" restart="never" nodeType="tmRoot"/>
      </p:par>
    </p:tnLst>
  </p:timing>
  <p:hf hd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16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is.upenn.edu/~nets212/slides/08-MapReduceIntro.ppt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hadoop.apache.org/core/" TargetMode="External"/><Relationship Id="rId2" Type="http://schemas.openxmlformats.org/officeDocument/2006/relationships/hyperlink" Target="http://labs.google.com/papers/sawzall.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16"/>
          <p:cNvSpPr>
            <a:spLocks noGrp="1" noChangeArrowheads="1"/>
          </p:cNvSpPr>
          <p:nvPr>
            <p:ph type="sldNum" sz="quarter" idx="10"/>
          </p:nvPr>
        </p:nvSpPr>
        <p:spPr/>
        <p:txBody>
          <a:bodyPr/>
          <a:lstStyle/>
          <a:p>
            <a:fld id="{8E567325-2963-4A7A-BA2E-40008A41508F}" type="slidenum">
              <a:rPr lang="en-GB"/>
              <a:pPr/>
              <a:t>1</a:t>
            </a:fld>
            <a:endParaRPr lang="en-GB"/>
          </a:p>
        </p:txBody>
      </p:sp>
      <p:sp>
        <p:nvSpPr>
          <p:cNvPr id="6" name="Subtitle 5"/>
          <p:cNvSpPr>
            <a:spLocks noGrp="1"/>
          </p:cNvSpPr>
          <p:nvPr>
            <p:ph type="subTitle" idx="1"/>
          </p:nvPr>
        </p:nvSpPr>
        <p:spPr>
          <a:xfrm>
            <a:off x="1396947" y="3944938"/>
            <a:ext cx="6351587" cy="1150937"/>
          </a:xfrm>
        </p:spPr>
        <p:txBody>
          <a:bodyPr/>
          <a:lstStyle/>
          <a:p>
            <a:endParaRPr lang="en-US" sz="2000" dirty="0"/>
          </a:p>
          <a:p>
            <a:r>
              <a:rPr lang="en-US" sz="2000" dirty="0" smtClean="0"/>
              <a:t>Source A. </a:t>
            </a:r>
            <a:r>
              <a:rPr lang="en-US" sz="2000" dirty="0" err="1" smtClean="0"/>
              <a:t>Haeberlen</a:t>
            </a:r>
            <a:r>
              <a:rPr lang="en-US" sz="2000" dirty="0" smtClean="0"/>
              <a:t>, Z. Ives</a:t>
            </a:r>
          </a:p>
          <a:p>
            <a:r>
              <a:rPr lang="en-US" sz="2000" dirty="0" smtClean="0"/>
              <a:t>University of Pennsylvania</a:t>
            </a:r>
          </a:p>
          <a:p>
            <a:r>
              <a:rPr lang="it-IT" sz="2000">
                <a:hlinkClick r:id="rId3"/>
              </a:rPr>
              <a:t>www.cis.upenn.edu/~</a:t>
            </a:r>
            <a:r>
              <a:rPr lang="it-IT" sz="2000" smtClean="0">
                <a:hlinkClick r:id="rId3"/>
              </a:rPr>
              <a:t>nets212/slides/08-MapReduceIntro.pptx</a:t>
            </a:r>
            <a:endParaRPr lang="it-IT" sz="2000" smtClean="0"/>
          </a:p>
          <a:p>
            <a:endParaRPr lang="it-IT" sz="2000" dirty="0" smtClean="0"/>
          </a:p>
          <a:p>
            <a:endParaRPr lang="en-US" sz="2000" dirty="0" smtClean="0"/>
          </a:p>
        </p:txBody>
      </p:sp>
      <p:sp>
        <p:nvSpPr>
          <p:cNvPr id="2" name="Titolo 1"/>
          <p:cNvSpPr>
            <a:spLocks noGrp="1"/>
          </p:cNvSpPr>
          <p:nvPr>
            <p:ph type="title"/>
          </p:nvPr>
        </p:nvSpPr>
        <p:spPr/>
        <p:txBody>
          <a:bodyPr/>
          <a:lstStyle/>
          <a:p>
            <a:r>
              <a:rPr lang="en-US" dirty="0"/>
              <a:t>Introduction to </a:t>
            </a:r>
            <a:r>
              <a:rPr lang="en-US" dirty="0" err="1" smtClean="0"/>
              <a:t>MapReduce</a:t>
            </a:r>
            <a:endParaRPr lang="it-IT"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Plan for today</a:t>
            </a:r>
            <a:endParaRPr lang="en-US"/>
          </a:p>
        </p:txBody>
      </p:sp>
      <p:sp>
        <p:nvSpPr>
          <p:cNvPr id="3" name="Content Placeholder 2"/>
          <p:cNvSpPr>
            <a:spLocks noGrp="1"/>
          </p:cNvSpPr>
          <p:nvPr>
            <p:ph idx="1"/>
          </p:nvPr>
        </p:nvSpPr>
        <p:spPr>
          <a:xfrm>
            <a:off x="990600" y="1658937"/>
            <a:ext cx="7772400" cy="4602013"/>
          </a:xfrm>
        </p:spPr>
        <p:txBody>
          <a:bodyPr/>
          <a:lstStyle/>
          <a:p>
            <a:r>
              <a:rPr lang="en-US" smtClean="0">
                <a:solidFill>
                  <a:srgbClr val="92D050"/>
                </a:solidFill>
              </a:rPr>
              <a:t>Introduction</a:t>
            </a:r>
          </a:p>
          <a:p>
            <a:pPr lvl="1"/>
            <a:r>
              <a:rPr lang="en-US" smtClean="0">
                <a:solidFill>
                  <a:srgbClr val="92D050"/>
                </a:solidFill>
              </a:rPr>
              <a:t>Census example</a:t>
            </a:r>
          </a:p>
          <a:p>
            <a:r>
              <a:rPr lang="en-US" smtClean="0">
                <a:solidFill>
                  <a:srgbClr val="FF9900"/>
                </a:solidFill>
              </a:rPr>
              <a:t>MapReduce architecture</a:t>
            </a:r>
          </a:p>
          <a:p>
            <a:pPr lvl="1"/>
            <a:r>
              <a:rPr lang="en-US" smtClean="0">
                <a:solidFill>
                  <a:srgbClr val="FF9900"/>
                </a:solidFill>
              </a:rPr>
              <a:t>Data flow</a:t>
            </a:r>
          </a:p>
          <a:p>
            <a:pPr lvl="1"/>
            <a:r>
              <a:rPr lang="en-US" smtClean="0">
                <a:solidFill>
                  <a:srgbClr val="FF9900"/>
                </a:solidFill>
              </a:rPr>
              <a:t>Execution flow</a:t>
            </a:r>
          </a:p>
          <a:p>
            <a:pPr lvl="1"/>
            <a:r>
              <a:rPr lang="en-US" smtClean="0"/>
              <a:t>Fault tolerance etc. </a:t>
            </a:r>
          </a:p>
        </p:txBody>
      </p:sp>
      <p:sp>
        <p:nvSpPr>
          <p:cNvPr id="4" name="Slide Number Placeholder 3"/>
          <p:cNvSpPr>
            <a:spLocks noGrp="1"/>
          </p:cNvSpPr>
          <p:nvPr>
            <p:ph type="sldNum" sz="quarter" idx="10"/>
          </p:nvPr>
        </p:nvSpPr>
        <p:spPr/>
        <p:txBody>
          <a:bodyPr/>
          <a:lstStyle/>
          <a:p>
            <a:fld id="{103F590D-1EE3-4679-BAB2-47D8C4772F51}" type="slidenum">
              <a:rPr lang="en-GB" smtClean="0"/>
              <a:pPr/>
              <a:t>10</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grpSp>
        <p:nvGrpSpPr>
          <p:cNvPr id="6" name="Group 6"/>
          <p:cNvGrpSpPr/>
          <p:nvPr/>
        </p:nvGrpSpPr>
        <p:grpSpPr>
          <a:xfrm>
            <a:off x="5325963" y="2620637"/>
            <a:ext cx="698320" cy="419100"/>
            <a:chOff x="6143624" y="2514600"/>
            <a:chExt cx="698320" cy="419100"/>
          </a:xfrm>
        </p:grpSpPr>
        <p:sp>
          <p:nvSpPr>
            <p:cNvPr id="8" name="Right Arrow 7"/>
            <p:cNvSpPr/>
            <p:nvPr/>
          </p:nvSpPr>
          <p:spPr bwMode="auto">
            <a:xfrm rot="10800000">
              <a:off x="6143624" y="2514600"/>
              <a:ext cx="695325" cy="419100"/>
            </a:xfrm>
            <a:prstGeom prst="rightArrow">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 name="TextBox 8"/>
            <p:cNvSpPr txBox="1"/>
            <p:nvPr/>
          </p:nvSpPr>
          <p:spPr>
            <a:xfrm>
              <a:off x="6315838" y="2611083"/>
              <a:ext cx="526106" cy="246221"/>
            </a:xfrm>
            <a:prstGeom prst="rect">
              <a:avLst/>
            </a:prstGeom>
            <a:noFill/>
          </p:spPr>
          <p:txBody>
            <a:bodyPr wrap="none" rtlCol="0">
              <a:spAutoFit/>
            </a:bodyPr>
            <a:lstStyle/>
            <a:p>
              <a:r>
                <a:rPr lang="en-US" sz="1000" smtClean="0">
                  <a:latin typeface="Arial" pitchFamily="34" charset="0"/>
                  <a:cs typeface="Arial" pitchFamily="34" charset="0"/>
                </a:rPr>
                <a:t>NEXT</a:t>
              </a:r>
              <a:endParaRPr lang="en-US" sz="1000">
                <a:latin typeface="Arial" pitchFamily="34" charset="0"/>
                <a:cs typeface="Arial" pitchFamily="34" charset="0"/>
              </a:endParaRPr>
            </a:p>
          </p:txBody>
        </p:sp>
      </p:grpSp>
      <p:pic>
        <p:nvPicPr>
          <p:cNvPr id="10" name="Picture 2" descr="C:\Users\Andreas Haeberlen\AppData\Local\Microsoft\Windows\Temporary Internet Files\Content.IE5\0I8TMXB2\MCj04413100000[1].png"/>
          <p:cNvPicPr>
            <a:picLocks noChangeAspect="1" noChangeArrowheads="1"/>
          </p:cNvPicPr>
          <p:nvPr/>
        </p:nvPicPr>
        <p:blipFill>
          <a:blip r:embed="rId3" cstate="print"/>
          <a:srcRect/>
          <a:stretch>
            <a:fillRect/>
          </a:stretch>
        </p:blipFill>
        <p:spPr bwMode="auto">
          <a:xfrm>
            <a:off x="3354751" y="1666679"/>
            <a:ext cx="495300" cy="495300"/>
          </a:xfrm>
          <a:prstGeom prst="rect">
            <a:avLst/>
          </a:prstGeom>
          <a:noFill/>
        </p:spPr>
      </p:pic>
      <p:pic>
        <p:nvPicPr>
          <p:cNvPr id="12" name="Picture 2" descr="C:\Users\Andreas Haeberlen\AppData\Local\Microsoft\Windows\Temporary Internet Files\Content.IE5\0I8TMXB2\MCj04413100000[1].png"/>
          <p:cNvPicPr>
            <a:picLocks noChangeAspect="1" noChangeArrowheads="1"/>
          </p:cNvPicPr>
          <p:nvPr/>
        </p:nvPicPr>
        <p:blipFill>
          <a:blip r:embed="rId3" cstate="print"/>
          <a:srcRect/>
          <a:stretch>
            <a:fillRect/>
          </a:stretch>
        </p:blipFill>
        <p:spPr bwMode="auto">
          <a:xfrm>
            <a:off x="3691823" y="2079055"/>
            <a:ext cx="495300" cy="4953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What is MapReduce?</a:t>
            </a:r>
          </a:p>
        </p:txBody>
      </p:sp>
      <p:sp>
        <p:nvSpPr>
          <p:cNvPr id="19459" name="Content Placeholder 2"/>
          <p:cNvSpPr>
            <a:spLocks noGrp="1"/>
          </p:cNvSpPr>
          <p:nvPr>
            <p:ph idx="1"/>
          </p:nvPr>
        </p:nvSpPr>
        <p:spPr>
          <a:xfrm>
            <a:off x="990600" y="1593574"/>
            <a:ext cx="7772400" cy="4750076"/>
          </a:xfrm>
        </p:spPr>
        <p:txBody>
          <a:bodyPr/>
          <a:lstStyle/>
          <a:p>
            <a:r>
              <a:rPr lang="en-US" sz="2400" smtClean="0"/>
              <a:t>A famous distributed programming model</a:t>
            </a:r>
          </a:p>
          <a:p>
            <a:r>
              <a:rPr lang="en-US" sz="2400" smtClean="0"/>
              <a:t>In many circles, considered </a:t>
            </a:r>
            <a:r>
              <a:rPr lang="en-US" sz="2400" i="1" smtClean="0"/>
              <a:t>the</a:t>
            </a:r>
            <a:r>
              <a:rPr lang="en-US" sz="2400" smtClean="0"/>
              <a:t> key building block for much of Google’s data analysis</a:t>
            </a:r>
          </a:p>
          <a:p>
            <a:pPr lvl="1"/>
            <a:r>
              <a:rPr lang="en-US" sz="2000" smtClean="0"/>
              <a:t>A programming language built on it:  Sawzall,</a:t>
            </a:r>
            <a:br>
              <a:rPr lang="en-US" sz="2000" smtClean="0"/>
            </a:br>
            <a:r>
              <a:rPr lang="en-US" sz="2000" smtClean="0">
                <a:hlinkClick r:id="rId2"/>
              </a:rPr>
              <a:t>http://labs.google.com/papers/sawzall.html</a:t>
            </a:r>
            <a:endParaRPr lang="en-US" sz="2000" smtClean="0"/>
          </a:p>
          <a:p>
            <a:pPr lvl="1"/>
            <a:r>
              <a:rPr lang="en-US" sz="1400" i="1" smtClean="0"/>
              <a:t>… Sawzall has become one of the most widely used programming languages at Google.  … [O]n one dedicated Workqueue cluster with 1500 Xeon CPUs, there were 32,580 Sawzall jobs launched, using an average of 220 machines each. While running those jobs, 18,636 failures occurred (application failure, network outage, system crash, etc.) that triggered rerunning some portion of the job. The jobs read a total of 3.2x10</a:t>
            </a:r>
            <a:r>
              <a:rPr lang="en-US" sz="1400" i="1" baseline="30000" smtClean="0"/>
              <a:t>15</a:t>
            </a:r>
            <a:r>
              <a:rPr lang="en-US" sz="1400" i="1" smtClean="0"/>
              <a:t> bytes of data (2.8PB) and wrote 9.9x10</a:t>
            </a:r>
            <a:r>
              <a:rPr lang="en-US" sz="1400" i="1" baseline="30000" smtClean="0"/>
              <a:t>12</a:t>
            </a:r>
            <a:r>
              <a:rPr lang="en-US" sz="1400" i="1" smtClean="0"/>
              <a:t> bytes (9.3TB).</a:t>
            </a:r>
          </a:p>
          <a:p>
            <a:pPr lvl="1"/>
            <a:r>
              <a:rPr lang="en-US" sz="1800" smtClean="0"/>
              <a:t>Other similar languages:  Yahoo’s Pig Latin and Pig; Microsoft’s Dryad</a:t>
            </a:r>
            <a:endParaRPr lang="en-US" sz="2000" smtClean="0"/>
          </a:p>
          <a:p>
            <a:r>
              <a:rPr lang="en-US" sz="2400" smtClean="0"/>
              <a:t>Cloned in open source: Hadoop,</a:t>
            </a:r>
            <a:br>
              <a:rPr lang="en-US" sz="2400" smtClean="0"/>
            </a:br>
            <a:r>
              <a:rPr lang="en-US" sz="2400" smtClean="0">
                <a:hlinkClick r:id="rId3"/>
              </a:rPr>
              <a:t>http://hadoop.apache.org/</a:t>
            </a:r>
            <a:endParaRPr lang="en-US" sz="2400" smtClean="0"/>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Slide Number Placeholder 5"/>
          <p:cNvSpPr>
            <a:spLocks noGrp="1"/>
          </p:cNvSpPr>
          <p:nvPr>
            <p:ph type="sldNum" sz="quarter" idx="10"/>
          </p:nvPr>
        </p:nvSpPr>
        <p:spPr/>
        <p:txBody>
          <a:bodyPr/>
          <a:lstStyle/>
          <a:p>
            <a:fld id="{103F590D-1EE3-4679-BAB2-47D8C4772F51}"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200" smtClean="0"/>
              <a:t>The MapReduce programming model</a:t>
            </a:r>
          </a:p>
        </p:txBody>
      </p:sp>
      <p:sp>
        <p:nvSpPr>
          <p:cNvPr id="20483" name="Content Placeholder 2"/>
          <p:cNvSpPr>
            <a:spLocks noGrp="1"/>
          </p:cNvSpPr>
          <p:nvPr>
            <p:ph idx="1"/>
          </p:nvPr>
        </p:nvSpPr>
        <p:spPr>
          <a:xfrm>
            <a:off x="990600" y="1402198"/>
            <a:ext cx="7772400" cy="5330296"/>
          </a:xfrm>
        </p:spPr>
        <p:txBody>
          <a:bodyPr/>
          <a:lstStyle/>
          <a:p>
            <a:r>
              <a:rPr lang="en-US" sz="2400" smtClean="0"/>
              <a:t>Simple distributed functional programming primitives</a:t>
            </a:r>
          </a:p>
          <a:p>
            <a:r>
              <a:rPr lang="en-US" sz="2400" smtClean="0"/>
              <a:t>Modeled after Lisp primitives:</a:t>
            </a:r>
          </a:p>
          <a:p>
            <a:pPr lvl="1"/>
            <a:r>
              <a:rPr lang="en-US" sz="2000" smtClean="0">
                <a:latin typeface="Courier New" pitchFamily="49" charset="0"/>
                <a:cs typeface="Courier New" pitchFamily="49" charset="0"/>
              </a:rPr>
              <a:t>map </a:t>
            </a:r>
            <a:r>
              <a:rPr lang="en-US" sz="2000" smtClean="0"/>
              <a:t>(apply function to all items in a collection) and </a:t>
            </a:r>
          </a:p>
          <a:p>
            <a:pPr lvl="1"/>
            <a:r>
              <a:rPr lang="en-US" sz="2000" smtClean="0">
                <a:latin typeface="Courier New" pitchFamily="49" charset="0"/>
                <a:cs typeface="Courier New" pitchFamily="49" charset="0"/>
              </a:rPr>
              <a:t>reduce</a:t>
            </a:r>
            <a:r>
              <a:rPr lang="en-US" sz="2000" smtClean="0"/>
              <a:t> (apply function to set of items with a common key)</a:t>
            </a:r>
          </a:p>
          <a:p>
            <a:r>
              <a:rPr lang="en-US" sz="2400" smtClean="0"/>
              <a:t>We start with:</a:t>
            </a:r>
          </a:p>
          <a:p>
            <a:pPr lvl="1"/>
            <a:r>
              <a:rPr lang="en-US" sz="2000" smtClean="0"/>
              <a:t>A user-defined function to be applied to all data,</a:t>
            </a:r>
            <a:br>
              <a:rPr lang="en-US" sz="2000" smtClean="0"/>
            </a:br>
            <a:r>
              <a:rPr lang="en-US" sz="2000" smtClean="0">
                <a:solidFill>
                  <a:srgbClr val="FF9900"/>
                </a:solidFill>
                <a:latin typeface="Courier New" pitchFamily="49" charset="0"/>
                <a:cs typeface="Courier New" pitchFamily="49" charset="0"/>
              </a:rPr>
              <a:t>map</a:t>
            </a:r>
            <a:r>
              <a:rPr lang="en-US" sz="2000" smtClean="0"/>
              <a:t>: (key,value) </a:t>
            </a:r>
            <a:r>
              <a:rPr lang="en-US" sz="2000" smtClean="0">
                <a:sym typeface="Wingdings" pitchFamily="2" charset="2"/>
              </a:rPr>
              <a:t></a:t>
            </a:r>
            <a:r>
              <a:rPr lang="en-US" sz="2000" smtClean="0"/>
              <a:t> (key, value)</a:t>
            </a:r>
          </a:p>
          <a:p>
            <a:pPr lvl="1"/>
            <a:r>
              <a:rPr lang="en-US" sz="2000" smtClean="0"/>
              <a:t>Another user-specified operation </a:t>
            </a:r>
            <a:br>
              <a:rPr lang="en-US" sz="2000" smtClean="0"/>
            </a:br>
            <a:r>
              <a:rPr lang="en-US" sz="2000" smtClean="0">
                <a:solidFill>
                  <a:srgbClr val="FF9900"/>
                </a:solidFill>
                <a:latin typeface="Courier New" pitchFamily="49" charset="0"/>
                <a:cs typeface="Courier New" pitchFamily="49" charset="0"/>
              </a:rPr>
              <a:t>reduce</a:t>
            </a:r>
            <a:r>
              <a:rPr lang="en-US" sz="2000" smtClean="0"/>
              <a:t>: (key, {set of values}) </a:t>
            </a:r>
            <a:r>
              <a:rPr lang="en-US" sz="2000" smtClean="0">
                <a:sym typeface="Wingdings" pitchFamily="2" charset="2"/>
              </a:rPr>
              <a:t></a:t>
            </a:r>
            <a:r>
              <a:rPr lang="en-US" sz="2000" smtClean="0"/>
              <a:t> result</a:t>
            </a:r>
          </a:p>
          <a:p>
            <a:pPr lvl="1"/>
            <a:r>
              <a:rPr lang="en-US" sz="2000" smtClean="0"/>
              <a:t>A set of </a:t>
            </a:r>
            <a:r>
              <a:rPr lang="en-US" sz="2000" i="1" smtClean="0"/>
              <a:t>n</a:t>
            </a:r>
            <a:r>
              <a:rPr lang="en-US" sz="2000" smtClean="0"/>
              <a:t> nodes, each with data</a:t>
            </a:r>
          </a:p>
          <a:p>
            <a:r>
              <a:rPr lang="en-US" sz="2400" smtClean="0"/>
              <a:t>All nodes run </a:t>
            </a:r>
            <a:r>
              <a:rPr lang="en-US" sz="2400" smtClean="0">
                <a:latin typeface="Courier New" pitchFamily="49" charset="0"/>
                <a:cs typeface="Courier New" pitchFamily="49" charset="0"/>
              </a:rPr>
              <a:t>map</a:t>
            </a:r>
            <a:r>
              <a:rPr lang="en-US" sz="2400" smtClean="0"/>
              <a:t> on all of their data, producing new data with keys</a:t>
            </a:r>
          </a:p>
          <a:p>
            <a:pPr lvl="1"/>
            <a:r>
              <a:rPr lang="en-US" sz="1600" smtClean="0"/>
              <a:t>This data is collected by key, then </a:t>
            </a:r>
            <a:r>
              <a:rPr lang="en-US" sz="1600" smtClean="0">
                <a:solidFill>
                  <a:srgbClr val="FF9900"/>
                </a:solidFill>
              </a:rPr>
              <a:t>shuffled</a:t>
            </a:r>
            <a:r>
              <a:rPr lang="en-US" sz="1600" smtClean="0"/>
              <a:t>, and finally </a:t>
            </a:r>
            <a:r>
              <a:rPr lang="en-US" sz="1600" smtClean="0">
                <a:latin typeface="Courier New" pitchFamily="49" charset="0"/>
                <a:cs typeface="Courier New" pitchFamily="49" charset="0"/>
              </a:rPr>
              <a:t>reduced</a:t>
            </a:r>
          </a:p>
          <a:p>
            <a:pPr lvl="1"/>
            <a:r>
              <a:rPr lang="en-US" sz="1600" smtClean="0"/>
              <a:t>Dataflow is through temp files on GFS</a:t>
            </a:r>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Slide Number Placeholder 5"/>
          <p:cNvSpPr>
            <a:spLocks noGrp="1"/>
          </p:cNvSpPr>
          <p:nvPr>
            <p:ph type="sldNum" sz="quarter" idx="10"/>
          </p:nvPr>
        </p:nvSpPr>
        <p:spPr/>
        <p:txBody>
          <a:bodyPr/>
          <a:lstStyle/>
          <a:p>
            <a:fld id="{103F590D-1EE3-4679-BAB2-47D8C4772F51}" type="slidenum">
              <a:rPr lang="en-GB" smtClean="0"/>
              <a:pPr/>
              <a:t>12</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48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48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4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Simple example: Word count</a:t>
            </a:r>
            <a:endParaRPr lang="en-US"/>
          </a:p>
        </p:txBody>
      </p:sp>
      <p:sp>
        <p:nvSpPr>
          <p:cNvPr id="3" name="Content Placeholder 2"/>
          <p:cNvSpPr>
            <a:spLocks noGrp="1"/>
          </p:cNvSpPr>
          <p:nvPr>
            <p:ph idx="1"/>
          </p:nvPr>
        </p:nvSpPr>
        <p:spPr>
          <a:xfrm>
            <a:off x="775446" y="3944472"/>
            <a:ext cx="7992036" cy="2079812"/>
          </a:xfrm>
        </p:spPr>
        <p:txBody>
          <a:bodyPr/>
          <a:lstStyle/>
          <a:p>
            <a:r>
              <a:rPr lang="en-US" smtClean="0"/>
              <a:t>Goal: Given a set of documents, count how often each word occurs</a:t>
            </a:r>
          </a:p>
          <a:p>
            <a:pPr lvl="1"/>
            <a:r>
              <a:rPr lang="en-US" smtClean="0"/>
              <a:t>Input: Key-value pairs (document:lineNumber, text)</a:t>
            </a:r>
          </a:p>
          <a:p>
            <a:pPr lvl="1"/>
            <a:r>
              <a:rPr lang="en-US" smtClean="0"/>
              <a:t>Output: Key-value pairs (word, #occurrences)</a:t>
            </a:r>
          </a:p>
          <a:p>
            <a:pPr lvl="1"/>
            <a:r>
              <a:rPr lang="en-US" smtClean="0"/>
              <a:t>What should be the intermediate key-value pairs?</a:t>
            </a:r>
          </a:p>
          <a:p>
            <a:pPr lvl="1">
              <a:buNone/>
            </a:pPr>
            <a:endParaRPr lang="en-US"/>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TextBox 5"/>
          <p:cNvSpPr txBox="1"/>
          <p:nvPr/>
        </p:nvSpPr>
        <p:spPr>
          <a:xfrm>
            <a:off x="611674" y="1649505"/>
            <a:ext cx="3621504" cy="1384995"/>
          </a:xfrm>
          <a:prstGeom prst="rect">
            <a:avLst/>
          </a:prstGeom>
          <a:solidFill>
            <a:schemeClr val="bg1"/>
          </a:solidFill>
          <a:ln>
            <a:solidFill>
              <a:schemeClr val="tx1"/>
            </a:solidFill>
          </a:ln>
        </p:spPr>
        <p:txBody>
          <a:bodyPr wrap="none" rtlCol="0">
            <a:spAutoFit/>
          </a:bodyPr>
          <a:lstStyle/>
          <a:p>
            <a:pPr algn="l"/>
            <a:r>
              <a:rPr lang="en-US" sz="1400" b="1" smtClean="0">
                <a:latin typeface="Courier New" pitchFamily="49" charset="0"/>
                <a:cs typeface="Courier New" pitchFamily="49" charset="0"/>
              </a:rPr>
              <a:t>map(String key, String value)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 key: document name, line no</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 value: contents of line</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a:t>
            </a:r>
            <a:endParaRPr lang="en-US" sz="1400" b="1">
              <a:latin typeface="Courier New" pitchFamily="49" charset="0"/>
              <a:cs typeface="Courier New" pitchFamily="49" charset="0"/>
            </a:endParaRPr>
          </a:p>
        </p:txBody>
      </p:sp>
      <p:sp>
        <p:nvSpPr>
          <p:cNvPr id="7" name="TextBox 6"/>
          <p:cNvSpPr txBox="1"/>
          <p:nvPr/>
        </p:nvSpPr>
        <p:spPr>
          <a:xfrm>
            <a:off x="4412709" y="1649505"/>
            <a:ext cx="4158511" cy="1815882"/>
          </a:xfrm>
          <a:prstGeom prst="rect">
            <a:avLst/>
          </a:prstGeom>
          <a:noFill/>
          <a:ln>
            <a:solidFill>
              <a:schemeClr val="tx1"/>
            </a:solidFill>
          </a:ln>
        </p:spPr>
        <p:txBody>
          <a:bodyPr wrap="none" rtlCol="0">
            <a:spAutoFit/>
          </a:bodyPr>
          <a:lstStyle/>
          <a:p>
            <a:pPr algn="l"/>
            <a:r>
              <a:rPr lang="en-US" sz="1400" b="1" smtClean="0">
                <a:latin typeface="Courier New" pitchFamily="49" charset="0"/>
                <a:cs typeface="Courier New" pitchFamily="49" charset="0"/>
              </a:rPr>
              <a:t>reduce(String key, Iterator values)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a:t>
            </a:r>
            <a:endParaRPr lang="en-US" sz="1400" b="1">
              <a:latin typeface="Courier New" pitchFamily="49" charset="0"/>
              <a:cs typeface="Courier New" pitchFamily="49" charset="0"/>
            </a:endParaRPr>
          </a:p>
        </p:txBody>
      </p:sp>
      <p:sp>
        <p:nvSpPr>
          <p:cNvPr id="9" name="TextBox 8"/>
          <p:cNvSpPr txBox="1"/>
          <p:nvPr/>
        </p:nvSpPr>
        <p:spPr>
          <a:xfrm>
            <a:off x="602702" y="2312895"/>
            <a:ext cx="3084499" cy="523220"/>
          </a:xfrm>
          <a:prstGeom prst="rect">
            <a:avLst/>
          </a:prstGeom>
          <a:noFill/>
          <a:ln>
            <a:noFill/>
          </a:ln>
        </p:spPr>
        <p:txBody>
          <a:bodyPr wrap="none" rtlCol="0">
            <a:spAutoFit/>
          </a:bodyPr>
          <a:lstStyle/>
          <a:p>
            <a:pPr algn="l"/>
            <a:r>
              <a:rPr lang="en-US" sz="1400" b="1" smtClean="0">
                <a:latin typeface="Courier New" pitchFamily="49" charset="0"/>
                <a:cs typeface="Courier New" pitchFamily="49" charset="0"/>
              </a:rPr>
              <a:t>  for each word w in value:</a:t>
            </a:r>
            <a:br>
              <a:rPr lang="en-US" sz="1400" b="1" smtClean="0">
                <a:latin typeface="Courier New" pitchFamily="49" charset="0"/>
                <a:cs typeface="Courier New" pitchFamily="49" charset="0"/>
              </a:rPr>
            </a:br>
            <a:r>
              <a:rPr lang="en-US" sz="1400" b="1" smtClean="0">
                <a:latin typeface="Courier New" pitchFamily="49" charset="0"/>
                <a:cs typeface="Courier New" pitchFamily="49" charset="0"/>
              </a:rPr>
              <a:t>    emit(w, "1")</a:t>
            </a:r>
            <a:endParaRPr lang="en-US" sz="1400" b="1">
              <a:latin typeface="Courier New" pitchFamily="49" charset="0"/>
              <a:cs typeface="Courier New" pitchFamily="49" charset="0"/>
            </a:endParaRPr>
          </a:p>
        </p:txBody>
      </p:sp>
      <p:sp>
        <p:nvSpPr>
          <p:cNvPr id="10" name="TextBox 9"/>
          <p:cNvSpPr txBox="1"/>
          <p:nvPr/>
        </p:nvSpPr>
        <p:spPr>
          <a:xfrm>
            <a:off x="4412701" y="1882588"/>
            <a:ext cx="4005158" cy="1384995"/>
          </a:xfrm>
          <a:prstGeom prst="rect">
            <a:avLst/>
          </a:prstGeom>
          <a:noFill/>
          <a:ln>
            <a:noFill/>
          </a:ln>
        </p:spPr>
        <p:txBody>
          <a:bodyPr wrap="square" rtlCol="0">
            <a:spAutoFit/>
          </a:bodyPr>
          <a:lstStyle/>
          <a:p>
            <a:pPr algn="l"/>
            <a:r>
              <a:rPr lang="en-US" sz="1400" b="1" dirty="0" smtClean="0">
                <a:latin typeface="Courier New" pitchFamily="49" charset="0"/>
                <a:cs typeface="Courier New" pitchFamily="49" charset="0"/>
              </a:rPr>
              <a:t>  // key: a word</a:t>
            </a:r>
            <a:br>
              <a:rPr lang="en-US" sz="1400" b="1" dirty="0" smtClean="0">
                <a:latin typeface="Courier New" pitchFamily="49" charset="0"/>
                <a:cs typeface="Courier New" pitchFamily="49" charset="0"/>
              </a:rPr>
            </a:br>
            <a:r>
              <a:rPr lang="en-US" sz="1400" b="1" dirty="0" smtClean="0">
                <a:latin typeface="Courier New" pitchFamily="49" charset="0"/>
                <a:cs typeface="Courier New" pitchFamily="49" charset="0"/>
              </a:rPr>
              <a:t>  // values: a list of counts</a:t>
            </a:r>
            <a:br>
              <a:rPr lang="en-US" sz="1400" b="1" dirty="0" smtClean="0">
                <a:latin typeface="Courier New" pitchFamily="49" charset="0"/>
                <a:cs typeface="Courier New" pitchFamily="49" charset="0"/>
              </a:rPr>
            </a:b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result = 0;</a:t>
            </a:r>
            <a:br>
              <a:rPr lang="en-US" sz="1400" b="1" dirty="0" smtClean="0">
                <a:latin typeface="Courier New" pitchFamily="49" charset="0"/>
                <a:cs typeface="Courier New" pitchFamily="49" charset="0"/>
              </a:rPr>
            </a:br>
            <a:r>
              <a:rPr lang="en-US" sz="1400" b="1" dirty="0" smtClean="0">
                <a:latin typeface="Courier New" pitchFamily="49" charset="0"/>
                <a:cs typeface="Courier New" pitchFamily="49" charset="0"/>
              </a:rPr>
              <a:t>  for each v in values:</a:t>
            </a:r>
            <a:br>
              <a:rPr lang="en-US" sz="1400" b="1" dirty="0" smtClean="0">
                <a:latin typeface="Courier New" pitchFamily="49" charset="0"/>
                <a:cs typeface="Courier New" pitchFamily="49" charset="0"/>
              </a:rPr>
            </a:br>
            <a:r>
              <a:rPr lang="en-US" sz="1400" b="1" dirty="0" smtClean="0">
                <a:latin typeface="Courier New" pitchFamily="49" charset="0"/>
                <a:cs typeface="Courier New" pitchFamily="49" charset="0"/>
              </a:rPr>
              <a:t>    result </a:t>
            </a:r>
            <a:r>
              <a:rPr lang="en-US" sz="1400" b="1" dirty="0" smtClean="0">
                <a:latin typeface="Courier New" pitchFamily="49" charset="0"/>
                <a:cs typeface="Courier New" pitchFamily="49" charset="0"/>
              </a:rPr>
              <a:t>+=1;</a:t>
            </a:r>
            <a:r>
              <a:rPr lang="en-US" sz="1400" b="1" dirty="0" smtClean="0">
                <a:latin typeface="Courier New" pitchFamily="49" charset="0"/>
                <a:cs typeface="Courier New" pitchFamily="49" charset="0"/>
              </a:rPr>
              <a:t/>
            </a:r>
            <a:br>
              <a:rPr lang="en-US" sz="1400" b="1" dirty="0" smtClean="0">
                <a:latin typeface="Courier New" pitchFamily="49" charset="0"/>
                <a:cs typeface="Courier New" pitchFamily="49" charset="0"/>
              </a:rPr>
            </a:br>
            <a:r>
              <a:rPr lang="en-US" sz="1400" b="1" dirty="0" smtClean="0">
                <a:latin typeface="Courier New" pitchFamily="49" charset="0"/>
                <a:cs typeface="Courier New" pitchFamily="49" charset="0"/>
              </a:rPr>
              <a:t>  emit(key, result)</a:t>
            </a:r>
            <a:endParaRPr lang="en-US" sz="1400" b="1" dirty="0">
              <a:latin typeface="Courier New" pitchFamily="49" charset="0"/>
              <a:cs typeface="Courier New" pitchFamily="49" charset="0"/>
            </a:endParaRPr>
          </a:p>
        </p:txBody>
      </p:sp>
      <p:sp>
        <p:nvSpPr>
          <p:cNvPr id="11" name="Slide Number Placeholder 10"/>
          <p:cNvSpPr>
            <a:spLocks noGrp="1"/>
          </p:cNvSpPr>
          <p:nvPr>
            <p:ph type="sldNum" sz="quarter" idx="10"/>
          </p:nvPr>
        </p:nvSpPr>
        <p:spPr/>
        <p:txBody>
          <a:bodyPr/>
          <a:lstStyle/>
          <a:p>
            <a:fld id="{103F590D-1EE3-4679-BAB2-47D8C4772F51}" type="slidenum">
              <a:rPr lang="en-GB" smtClean="0"/>
              <a:pPr/>
              <a:t>13</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Simple example: Word count</a:t>
            </a:r>
            <a:endParaRPr lang="en-US"/>
          </a:p>
        </p:txBody>
      </p:sp>
      <p:sp>
        <p:nvSpPr>
          <p:cNvPr id="4" name="Slide Number Placeholder 3"/>
          <p:cNvSpPr>
            <a:spLocks noGrp="1"/>
          </p:cNvSpPr>
          <p:nvPr>
            <p:ph type="sldNum" sz="quarter" idx="10"/>
          </p:nvPr>
        </p:nvSpPr>
        <p:spPr/>
        <p:txBody>
          <a:bodyPr/>
          <a:lstStyle/>
          <a:p>
            <a:fld id="{103F590D-1EE3-4679-BAB2-47D8C4772F51}" type="slidenum">
              <a:rPr lang="en-GB" smtClean="0"/>
              <a:pPr/>
              <a:t>14</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Rounded Rectangle 5"/>
          <p:cNvSpPr/>
          <p:nvPr/>
        </p:nvSpPr>
        <p:spPr bwMode="auto">
          <a:xfrm>
            <a:off x="2202452" y="2108383"/>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br>
              <a:rPr lang="en-US" smtClean="0"/>
            </a:br>
            <a:r>
              <a:rPr lang="en-US" sz="1100" smtClean="0"/>
              <a:t>(1-2)</a:t>
            </a:r>
            <a:endParaRPr lang="en-US" sz="1100"/>
          </a:p>
        </p:txBody>
      </p:sp>
      <p:sp>
        <p:nvSpPr>
          <p:cNvPr id="7" name="Rounded Rectangle 6"/>
          <p:cNvSpPr/>
          <p:nvPr/>
        </p:nvSpPr>
        <p:spPr bwMode="auto">
          <a:xfrm>
            <a:off x="2208938" y="3038995"/>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br>
              <a:rPr lang="en-US" smtClean="0"/>
            </a:br>
            <a:r>
              <a:rPr lang="en-US" sz="1200" smtClean="0"/>
              <a:t>(3-4)</a:t>
            </a:r>
            <a:endParaRPr lang="en-US" sz="1200"/>
          </a:p>
        </p:txBody>
      </p:sp>
      <p:sp>
        <p:nvSpPr>
          <p:cNvPr id="8" name="Rounded Rectangle 7"/>
          <p:cNvSpPr/>
          <p:nvPr/>
        </p:nvSpPr>
        <p:spPr bwMode="auto">
          <a:xfrm>
            <a:off x="2205696" y="3979335"/>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br>
              <a:rPr lang="en-US" smtClean="0"/>
            </a:br>
            <a:r>
              <a:rPr lang="en-US" sz="1200" smtClean="0"/>
              <a:t>(5-6)</a:t>
            </a:r>
            <a:endParaRPr lang="en-US" sz="1200"/>
          </a:p>
        </p:txBody>
      </p:sp>
      <p:sp>
        <p:nvSpPr>
          <p:cNvPr id="9" name="Rounded Rectangle 8"/>
          <p:cNvSpPr/>
          <p:nvPr/>
        </p:nvSpPr>
        <p:spPr bwMode="auto">
          <a:xfrm>
            <a:off x="2202455" y="4900221"/>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br>
              <a:rPr lang="en-US" smtClean="0"/>
            </a:br>
            <a:r>
              <a:rPr lang="en-US" sz="1200" smtClean="0"/>
              <a:t>(7-8)</a:t>
            </a:r>
            <a:endParaRPr lang="en-US" sz="1200"/>
          </a:p>
        </p:txBody>
      </p:sp>
      <p:sp>
        <p:nvSpPr>
          <p:cNvPr id="10" name="Rounded Rectangle 9"/>
          <p:cNvSpPr/>
          <p:nvPr/>
        </p:nvSpPr>
        <p:spPr bwMode="auto">
          <a:xfrm>
            <a:off x="6678149" y="2105140"/>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br>
              <a:rPr lang="en-US" smtClean="0"/>
            </a:br>
            <a:r>
              <a:rPr lang="en-US" sz="1200" smtClean="0"/>
              <a:t>(A-G)</a:t>
            </a:r>
            <a:endParaRPr lang="en-US" sz="1200"/>
          </a:p>
        </p:txBody>
      </p:sp>
      <p:sp>
        <p:nvSpPr>
          <p:cNvPr id="11" name="Rounded Rectangle 10"/>
          <p:cNvSpPr/>
          <p:nvPr/>
        </p:nvSpPr>
        <p:spPr bwMode="auto">
          <a:xfrm>
            <a:off x="6684635" y="3035752"/>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br>
              <a:rPr lang="en-US" smtClean="0"/>
            </a:br>
            <a:r>
              <a:rPr lang="en-US" sz="1200" smtClean="0"/>
              <a:t>(H-N)</a:t>
            </a:r>
            <a:endParaRPr lang="en-US" sz="1200"/>
          </a:p>
        </p:txBody>
      </p:sp>
      <p:sp>
        <p:nvSpPr>
          <p:cNvPr id="12" name="Rounded Rectangle 11"/>
          <p:cNvSpPr/>
          <p:nvPr/>
        </p:nvSpPr>
        <p:spPr bwMode="auto">
          <a:xfrm>
            <a:off x="6681393" y="3976092"/>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br>
              <a:rPr lang="en-US" smtClean="0"/>
            </a:br>
            <a:r>
              <a:rPr lang="en-US" sz="1200" smtClean="0"/>
              <a:t>(O-U)</a:t>
            </a:r>
            <a:endParaRPr lang="en-US" sz="1200"/>
          </a:p>
        </p:txBody>
      </p:sp>
      <p:sp>
        <p:nvSpPr>
          <p:cNvPr id="13" name="Rounded Rectangle 12"/>
          <p:cNvSpPr/>
          <p:nvPr/>
        </p:nvSpPr>
        <p:spPr bwMode="auto">
          <a:xfrm>
            <a:off x="6678152" y="4896978"/>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r>
              <a:rPr lang="en-US"/>
              <a:t/>
            </a:r>
            <a:br>
              <a:rPr lang="en-US"/>
            </a:br>
            <a:r>
              <a:rPr lang="en-US" sz="1200" smtClean="0"/>
              <a:t>(V-Z)</a:t>
            </a:r>
          </a:p>
        </p:txBody>
      </p:sp>
      <p:sp>
        <p:nvSpPr>
          <p:cNvPr id="14" name="TextBox 13"/>
          <p:cNvSpPr txBox="1"/>
          <p:nvPr/>
        </p:nvSpPr>
        <p:spPr>
          <a:xfrm>
            <a:off x="167882" y="2492181"/>
            <a:ext cx="1423788" cy="338554"/>
          </a:xfrm>
          <a:prstGeom prst="rect">
            <a:avLst/>
          </a:prstGeom>
          <a:noFill/>
        </p:spPr>
        <p:txBody>
          <a:bodyPr wrap="none" rtlCol="0">
            <a:spAutoFit/>
          </a:bodyPr>
          <a:lstStyle/>
          <a:p>
            <a:pPr algn="l"/>
            <a:r>
              <a:rPr lang="en-US" sz="1600" smtClean="0">
                <a:solidFill>
                  <a:srgbClr val="33CC33"/>
                </a:solidFill>
              </a:rPr>
              <a:t>(1, the apple)</a:t>
            </a:r>
            <a:endParaRPr lang="en-US" sz="1600">
              <a:solidFill>
                <a:srgbClr val="33CC33"/>
              </a:solidFill>
            </a:endParaRPr>
          </a:p>
        </p:txBody>
      </p:sp>
      <p:sp>
        <p:nvSpPr>
          <p:cNvPr id="15" name="TextBox 14"/>
          <p:cNvSpPr txBox="1"/>
          <p:nvPr/>
        </p:nvSpPr>
        <p:spPr>
          <a:xfrm>
            <a:off x="165208" y="2832846"/>
            <a:ext cx="1556836" cy="338554"/>
          </a:xfrm>
          <a:prstGeom prst="rect">
            <a:avLst/>
          </a:prstGeom>
          <a:noFill/>
        </p:spPr>
        <p:txBody>
          <a:bodyPr wrap="none" rtlCol="0">
            <a:spAutoFit/>
          </a:bodyPr>
          <a:lstStyle/>
          <a:p>
            <a:pPr algn="l"/>
            <a:r>
              <a:rPr lang="en-US" sz="1600" smtClean="0">
                <a:solidFill>
                  <a:srgbClr val="33CC33"/>
                </a:solidFill>
              </a:rPr>
              <a:t>(2, is an apple)</a:t>
            </a:r>
            <a:endParaRPr lang="en-US" sz="1600">
              <a:solidFill>
                <a:srgbClr val="33CC33"/>
              </a:solidFill>
            </a:endParaRPr>
          </a:p>
        </p:txBody>
      </p:sp>
      <p:sp>
        <p:nvSpPr>
          <p:cNvPr id="16" name="TextBox 15"/>
          <p:cNvSpPr txBox="1"/>
          <p:nvPr/>
        </p:nvSpPr>
        <p:spPr>
          <a:xfrm>
            <a:off x="170504" y="3164546"/>
            <a:ext cx="1849865" cy="338554"/>
          </a:xfrm>
          <a:prstGeom prst="rect">
            <a:avLst/>
          </a:prstGeom>
          <a:noFill/>
        </p:spPr>
        <p:txBody>
          <a:bodyPr wrap="none" rtlCol="0">
            <a:spAutoFit/>
          </a:bodyPr>
          <a:lstStyle/>
          <a:p>
            <a:pPr algn="l"/>
            <a:r>
              <a:rPr lang="en-US" sz="1600" smtClean="0">
                <a:solidFill>
                  <a:srgbClr val="33CC33"/>
                </a:solidFill>
              </a:rPr>
              <a:t>(3, not an orange)</a:t>
            </a:r>
            <a:endParaRPr lang="en-US" sz="1600">
              <a:solidFill>
                <a:srgbClr val="33CC33"/>
              </a:solidFill>
            </a:endParaRPr>
          </a:p>
        </p:txBody>
      </p:sp>
      <p:sp>
        <p:nvSpPr>
          <p:cNvPr id="17" name="TextBox 16"/>
          <p:cNvSpPr txBox="1"/>
          <p:nvPr/>
        </p:nvSpPr>
        <p:spPr>
          <a:xfrm>
            <a:off x="170499" y="3487281"/>
            <a:ext cx="1668662" cy="338554"/>
          </a:xfrm>
          <a:prstGeom prst="rect">
            <a:avLst/>
          </a:prstGeom>
          <a:noFill/>
        </p:spPr>
        <p:txBody>
          <a:bodyPr wrap="none" rtlCol="0">
            <a:spAutoFit/>
          </a:bodyPr>
          <a:lstStyle/>
          <a:p>
            <a:pPr algn="l"/>
            <a:r>
              <a:rPr lang="en-US" sz="1600" smtClean="0">
                <a:solidFill>
                  <a:srgbClr val="33CC33"/>
                </a:solidFill>
              </a:rPr>
              <a:t>(4, because the)</a:t>
            </a:r>
            <a:endParaRPr lang="en-US" sz="1600">
              <a:solidFill>
                <a:srgbClr val="33CC33"/>
              </a:solidFill>
            </a:endParaRPr>
          </a:p>
        </p:txBody>
      </p:sp>
      <p:sp>
        <p:nvSpPr>
          <p:cNvPr id="18" name="TextBox 17"/>
          <p:cNvSpPr txBox="1"/>
          <p:nvPr/>
        </p:nvSpPr>
        <p:spPr>
          <a:xfrm>
            <a:off x="164035" y="3809993"/>
            <a:ext cx="1205458" cy="338554"/>
          </a:xfrm>
          <a:prstGeom prst="rect">
            <a:avLst/>
          </a:prstGeom>
          <a:noFill/>
        </p:spPr>
        <p:txBody>
          <a:bodyPr wrap="none" rtlCol="0">
            <a:spAutoFit/>
          </a:bodyPr>
          <a:lstStyle/>
          <a:p>
            <a:pPr algn="l"/>
            <a:r>
              <a:rPr lang="en-US" sz="1600" smtClean="0">
                <a:solidFill>
                  <a:srgbClr val="33CC33"/>
                </a:solidFill>
              </a:rPr>
              <a:t>(5, orange)</a:t>
            </a:r>
            <a:endParaRPr lang="en-US" sz="1600">
              <a:solidFill>
                <a:srgbClr val="33CC33"/>
              </a:solidFill>
            </a:endParaRPr>
          </a:p>
        </p:txBody>
      </p:sp>
      <p:sp>
        <p:nvSpPr>
          <p:cNvPr id="19" name="TextBox 18"/>
          <p:cNvSpPr txBox="1"/>
          <p:nvPr/>
        </p:nvSpPr>
        <p:spPr>
          <a:xfrm>
            <a:off x="161361" y="4150658"/>
            <a:ext cx="2016899" cy="338554"/>
          </a:xfrm>
          <a:prstGeom prst="rect">
            <a:avLst/>
          </a:prstGeom>
          <a:noFill/>
        </p:spPr>
        <p:txBody>
          <a:bodyPr wrap="none" rtlCol="0">
            <a:spAutoFit/>
          </a:bodyPr>
          <a:lstStyle/>
          <a:p>
            <a:pPr algn="l"/>
            <a:r>
              <a:rPr lang="en-US" sz="1600" smtClean="0">
                <a:solidFill>
                  <a:srgbClr val="33CC33"/>
                </a:solidFill>
              </a:rPr>
              <a:t>(6, unlike the apple)</a:t>
            </a:r>
            <a:endParaRPr lang="en-US" sz="1600">
              <a:solidFill>
                <a:srgbClr val="33CC33"/>
              </a:solidFill>
            </a:endParaRPr>
          </a:p>
        </p:txBody>
      </p:sp>
      <p:sp>
        <p:nvSpPr>
          <p:cNvPr id="20" name="TextBox 19"/>
          <p:cNvSpPr txBox="1"/>
          <p:nvPr/>
        </p:nvSpPr>
        <p:spPr>
          <a:xfrm>
            <a:off x="166657" y="4482358"/>
            <a:ext cx="1392432" cy="338554"/>
          </a:xfrm>
          <a:prstGeom prst="rect">
            <a:avLst/>
          </a:prstGeom>
          <a:noFill/>
        </p:spPr>
        <p:txBody>
          <a:bodyPr wrap="none" rtlCol="0">
            <a:spAutoFit/>
          </a:bodyPr>
          <a:lstStyle/>
          <a:p>
            <a:pPr algn="l"/>
            <a:r>
              <a:rPr lang="en-US" sz="1600" smtClean="0">
                <a:solidFill>
                  <a:srgbClr val="33CC33"/>
                </a:solidFill>
              </a:rPr>
              <a:t>(7, is orange)</a:t>
            </a:r>
            <a:endParaRPr lang="en-US" sz="1600">
              <a:solidFill>
                <a:srgbClr val="33CC33"/>
              </a:solidFill>
            </a:endParaRPr>
          </a:p>
        </p:txBody>
      </p:sp>
      <p:sp>
        <p:nvSpPr>
          <p:cNvPr id="21" name="TextBox 20"/>
          <p:cNvSpPr txBox="1"/>
          <p:nvPr/>
        </p:nvSpPr>
        <p:spPr>
          <a:xfrm>
            <a:off x="166652" y="4805093"/>
            <a:ext cx="1454822" cy="338554"/>
          </a:xfrm>
          <a:prstGeom prst="rect">
            <a:avLst/>
          </a:prstGeom>
          <a:noFill/>
        </p:spPr>
        <p:txBody>
          <a:bodyPr wrap="none" rtlCol="0">
            <a:spAutoFit/>
          </a:bodyPr>
          <a:lstStyle/>
          <a:p>
            <a:pPr algn="l"/>
            <a:r>
              <a:rPr lang="en-US" sz="1600" smtClean="0">
                <a:solidFill>
                  <a:srgbClr val="33CC33"/>
                </a:solidFill>
              </a:rPr>
              <a:t>(8, not green)</a:t>
            </a:r>
            <a:endParaRPr lang="en-US" sz="1600">
              <a:solidFill>
                <a:srgbClr val="33CC33"/>
              </a:solidFill>
            </a:endParaRPr>
          </a:p>
        </p:txBody>
      </p:sp>
      <p:sp>
        <p:nvSpPr>
          <p:cNvPr id="22" name="TextBox 21"/>
          <p:cNvSpPr txBox="1"/>
          <p:nvPr/>
        </p:nvSpPr>
        <p:spPr>
          <a:xfrm>
            <a:off x="5887380" y="4132721"/>
            <a:ext cx="870751" cy="338554"/>
          </a:xfrm>
          <a:prstGeom prst="rect">
            <a:avLst/>
          </a:prstGeom>
          <a:noFill/>
        </p:spPr>
        <p:txBody>
          <a:bodyPr wrap="none" rtlCol="0">
            <a:spAutoFit/>
          </a:bodyPr>
          <a:lstStyle/>
          <a:p>
            <a:pPr algn="l"/>
            <a:r>
              <a:rPr lang="en-US" sz="1600" smtClean="0">
                <a:solidFill>
                  <a:srgbClr val="FF9900"/>
                </a:solidFill>
              </a:rPr>
              <a:t>(the, 1)</a:t>
            </a:r>
            <a:endParaRPr lang="en-US" sz="1600">
              <a:solidFill>
                <a:srgbClr val="FF9900"/>
              </a:solidFill>
            </a:endParaRPr>
          </a:p>
        </p:txBody>
      </p:sp>
      <p:sp>
        <p:nvSpPr>
          <p:cNvPr id="23" name="TextBox 22"/>
          <p:cNvSpPr txBox="1"/>
          <p:nvPr/>
        </p:nvSpPr>
        <p:spPr>
          <a:xfrm>
            <a:off x="5681185" y="2079811"/>
            <a:ext cx="1069524" cy="338554"/>
          </a:xfrm>
          <a:prstGeom prst="rect">
            <a:avLst/>
          </a:prstGeom>
          <a:noFill/>
        </p:spPr>
        <p:txBody>
          <a:bodyPr wrap="none" rtlCol="0">
            <a:spAutoFit/>
          </a:bodyPr>
          <a:lstStyle/>
          <a:p>
            <a:pPr algn="l"/>
            <a:r>
              <a:rPr lang="en-US" sz="1600" smtClean="0">
                <a:solidFill>
                  <a:srgbClr val="FF9900"/>
                </a:solidFill>
              </a:rPr>
              <a:t>(apple, 1)</a:t>
            </a:r>
            <a:endParaRPr lang="en-US" sz="1600">
              <a:solidFill>
                <a:srgbClr val="FF9900"/>
              </a:solidFill>
            </a:endParaRPr>
          </a:p>
        </p:txBody>
      </p:sp>
      <p:sp>
        <p:nvSpPr>
          <p:cNvPr id="24" name="TextBox 23"/>
          <p:cNvSpPr txBox="1"/>
          <p:nvPr/>
        </p:nvSpPr>
        <p:spPr>
          <a:xfrm>
            <a:off x="6021850" y="3092816"/>
            <a:ext cx="718466" cy="338554"/>
          </a:xfrm>
          <a:prstGeom prst="rect">
            <a:avLst/>
          </a:prstGeom>
          <a:noFill/>
        </p:spPr>
        <p:txBody>
          <a:bodyPr wrap="none" rtlCol="0">
            <a:spAutoFit/>
          </a:bodyPr>
          <a:lstStyle/>
          <a:p>
            <a:pPr algn="l"/>
            <a:r>
              <a:rPr lang="en-US" sz="1600" smtClean="0">
                <a:solidFill>
                  <a:srgbClr val="FF9900"/>
                </a:solidFill>
              </a:rPr>
              <a:t>(is, 1)</a:t>
            </a:r>
            <a:endParaRPr lang="en-US" sz="1600">
              <a:solidFill>
                <a:srgbClr val="FF9900"/>
              </a:solidFill>
            </a:endParaRPr>
          </a:p>
        </p:txBody>
      </p:sp>
      <p:sp>
        <p:nvSpPr>
          <p:cNvPr id="25" name="TextBox 24"/>
          <p:cNvSpPr txBox="1"/>
          <p:nvPr/>
        </p:nvSpPr>
        <p:spPr>
          <a:xfrm>
            <a:off x="4793679" y="2079810"/>
            <a:ext cx="1069524" cy="338554"/>
          </a:xfrm>
          <a:prstGeom prst="rect">
            <a:avLst/>
          </a:prstGeom>
          <a:noFill/>
        </p:spPr>
        <p:txBody>
          <a:bodyPr wrap="none" rtlCol="0">
            <a:spAutoFit/>
          </a:bodyPr>
          <a:lstStyle/>
          <a:p>
            <a:pPr algn="l"/>
            <a:r>
              <a:rPr lang="en-US" sz="1600" smtClean="0">
                <a:solidFill>
                  <a:srgbClr val="FF9900"/>
                </a:solidFill>
              </a:rPr>
              <a:t>(apple, 1)</a:t>
            </a:r>
            <a:endParaRPr lang="en-US" sz="1600">
              <a:solidFill>
                <a:srgbClr val="FF9900"/>
              </a:solidFill>
            </a:endParaRPr>
          </a:p>
        </p:txBody>
      </p:sp>
      <p:sp>
        <p:nvSpPr>
          <p:cNvPr id="26" name="TextBox 25"/>
          <p:cNvSpPr txBox="1"/>
          <p:nvPr/>
        </p:nvSpPr>
        <p:spPr>
          <a:xfrm>
            <a:off x="5349493" y="2321855"/>
            <a:ext cx="801823" cy="338554"/>
          </a:xfrm>
          <a:prstGeom prst="rect">
            <a:avLst/>
          </a:prstGeom>
          <a:noFill/>
        </p:spPr>
        <p:txBody>
          <a:bodyPr wrap="none" rtlCol="0">
            <a:spAutoFit/>
          </a:bodyPr>
          <a:lstStyle/>
          <a:p>
            <a:pPr algn="l"/>
            <a:r>
              <a:rPr lang="en-US" sz="1600" smtClean="0">
                <a:solidFill>
                  <a:srgbClr val="FF9900"/>
                </a:solidFill>
              </a:rPr>
              <a:t>(an, 1)</a:t>
            </a:r>
            <a:endParaRPr lang="en-US" sz="1600">
              <a:solidFill>
                <a:srgbClr val="FF9900"/>
              </a:solidFill>
            </a:endParaRPr>
          </a:p>
        </p:txBody>
      </p:sp>
      <p:sp>
        <p:nvSpPr>
          <p:cNvPr id="27" name="TextBox 26"/>
          <p:cNvSpPr txBox="1"/>
          <p:nvPr/>
        </p:nvSpPr>
        <p:spPr>
          <a:xfrm>
            <a:off x="5869447" y="3325900"/>
            <a:ext cx="875561" cy="338554"/>
          </a:xfrm>
          <a:prstGeom prst="rect">
            <a:avLst/>
          </a:prstGeom>
          <a:noFill/>
        </p:spPr>
        <p:txBody>
          <a:bodyPr wrap="none" rtlCol="0">
            <a:spAutoFit/>
          </a:bodyPr>
          <a:lstStyle/>
          <a:p>
            <a:pPr algn="l"/>
            <a:r>
              <a:rPr lang="en-US" sz="1600" smtClean="0">
                <a:solidFill>
                  <a:srgbClr val="FF9900"/>
                </a:solidFill>
              </a:rPr>
              <a:t>(not, 1)</a:t>
            </a:r>
            <a:endParaRPr lang="en-US" sz="1600">
              <a:solidFill>
                <a:srgbClr val="FF9900"/>
              </a:solidFill>
            </a:endParaRPr>
          </a:p>
        </p:txBody>
      </p:sp>
      <p:sp>
        <p:nvSpPr>
          <p:cNvPr id="28" name="TextBox 27"/>
          <p:cNvSpPr txBox="1"/>
          <p:nvPr/>
        </p:nvSpPr>
        <p:spPr>
          <a:xfrm>
            <a:off x="5555682" y="3890678"/>
            <a:ext cx="1205458" cy="338554"/>
          </a:xfrm>
          <a:prstGeom prst="rect">
            <a:avLst/>
          </a:prstGeom>
          <a:noFill/>
        </p:spPr>
        <p:txBody>
          <a:bodyPr wrap="none" rtlCol="0">
            <a:spAutoFit/>
          </a:bodyPr>
          <a:lstStyle/>
          <a:p>
            <a:pPr algn="l"/>
            <a:r>
              <a:rPr lang="en-US" sz="1600" smtClean="0">
                <a:solidFill>
                  <a:srgbClr val="FF9900"/>
                </a:solidFill>
              </a:rPr>
              <a:t>(orange, 1)</a:t>
            </a:r>
            <a:endParaRPr lang="en-US" sz="1600">
              <a:solidFill>
                <a:srgbClr val="FF9900"/>
              </a:solidFill>
            </a:endParaRPr>
          </a:p>
        </p:txBody>
      </p:sp>
      <p:sp>
        <p:nvSpPr>
          <p:cNvPr id="29" name="TextBox 28"/>
          <p:cNvSpPr txBox="1"/>
          <p:nvPr/>
        </p:nvSpPr>
        <p:spPr>
          <a:xfrm>
            <a:off x="5950128" y="2321856"/>
            <a:ext cx="801823" cy="338554"/>
          </a:xfrm>
          <a:prstGeom prst="rect">
            <a:avLst/>
          </a:prstGeom>
          <a:noFill/>
        </p:spPr>
        <p:txBody>
          <a:bodyPr wrap="none" rtlCol="0">
            <a:spAutoFit/>
          </a:bodyPr>
          <a:lstStyle/>
          <a:p>
            <a:pPr algn="l"/>
            <a:r>
              <a:rPr lang="en-US" sz="1600" smtClean="0">
                <a:solidFill>
                  <a:srgbClr val="FF9900"/>
                </a:solidFill>
              </a:rPr>
              <a:t>(an, 1)</a:t>
            </a:r>
            <a:endParaRPr lang="en-US" sz="1600">
              <a:solidFill>
                <a:srgbClr val="FF9900"/>
              </a:solidFill>
            </a:endParaRPr>
          </a:p>
        </p:txBody>
      </p:sp>
      <p:sp>
        <p:nvSpPr>
          <p:cNvPr id="30" name="TextBox 29"/>
          <p:cNvSpPr txBox="1"/>
          <p:nvPr/>
        </p:nvSpPr>
        <p:spPr>
          <a:xfrm>
            <a:off x="5439147" y="2554934"/>
            <a:ext cx="1316386" cy="338554"/>
          </a:xfrm>
          <a:prstGeom prst="rect">
            <a:avLst/>
          </a:prstGeom>
          <a:noFill/>
        </p:spPr>
        <p:txBody>
          <a:bodyPr wrap="none" rtlCol="0">
            <a:spAutoFit/>
          </a:bodyPr>
          <a:lstStyle/>
          <a:p>
            <a:pPr algn="l"/>
            <a:r>
              <a:rPr lang="en-US" sz="1600" smtClean="0">
                <a:solidFill>
                  <a:srgbClr val="FF9900"/>
                </a:solidFill>
              </a:rPr>
              <a:t>(because, 1)</a:t>
            </a:r>
            <a:endParaRPr lang="en-US" sz="1600">
              <a:solidFill>
                <a:srgbClr val="FF9900"/>
              </a:solidFill>
            </a:endParaRPr>
          </a:p>
        </p:txBody>
      </p:sp>
      <p:sp>
        <p:nvSpPr>
          <p:cNvPr id="31" name="TextBox 30"/>
          <p:cNvSpPr txBox="1"/>
          <p:nvPr/>
        </p:nvSpPr>
        <p:spPr>
          <a:xfrm>
            <a:off x="5206056" y="4132727"/>
            <a:ext cx="870751" cy="338554"/>
          </a:xfrm>
          <a:prstGeom prst="rect">
            <a:avLst/>
          </a:prstGeom>
          <a:noFill/>
        </p:spPr>
        <p:txBody>
          <a:bodyPr wrap="none" rtlCol="0">
            <a:spAutoFit/>
          </a:bodyPr>
          <a:lstStyle/>
          <a:p>
            <a:pPr algn="l"/>
            <a:r>
              <a:rPr lang="en-US" sz="1600" smtClean="0">
                <a:solidFill>
                  <a:srgbClr val="FF9900"/>
                </a:solidFill>
              </a:rPr>
              <a:t>(the, 1)</a:t>
            </a:r>
            <a:endParaRPr lang="en-US" sz="1600">
              <a:solidFill>
                <a:srgbClr val="FF9900"/>
              </a:solidFill>
            </a:endParaRPr>
          </a:p>
        </p:txBody>
      </p:sp>
      <p:sp>
        <p:nvSpPr>
          <p:cNvPr id="32" name="TextBox 31"/>
          <p:cNvSpPr txBox="1"/>
          <p:nvPr/>
        </p:nvSpPr>
        <p:spPr>
          <a:xfrm>
            <a:off x="4533704" y="3890678"/>
            <a:ext cx="1205458" cy="338554"/>
          </a:xfrm>
          <a:prstGeom prst="rect">
            <a:avLst/>
          </a:prstGeom>
          <a:noFill/>
        </p:spPr>
        <p:txBody>
          <a:bodyPr wrap="none" rtlCol="0">
            <a:spAutoFit/>
          </a:bodyPr>
          <a:lstStyle/>
          <a:p>
            <a:pPr algn="l"/>
            <a:r>
              <a:rPr lang="en-US" sz="1600" smtClean="0">
                <a:solidFill>
                  <a:srgbClr val="FF9900"/>
                </a:solidFill>
              </a:rPr>
              <a:t>(orange, 1)</a:t>
            </a:r>
            <a:endParaRPr lang="en-US" sz="1600">
              <a:solidFill>
                <a:srgbClr val="FF9900"/>
              </a:solidFill>
            </a:endParaRPr>
          </a:p>
        </p:txBody>
      </p:sp>
      <p:sp>
        <p:nvSpPr>
          <p:cNvPr id="33" name="TextBox 32"/>
          <p:cNvSpPr txBox="1"/>
          <p:nvPr/>
        </p:nvSpPr>
        <p:spPr>
          <a:xfrm>
            <a:off x="5654297" y="4374769"/>
            <a:ext cx="1109599" cy="338554"/>
          </a:xfrm>
          <a:prstGeom prst="rect">
            <a:avLst/>
          </a:prstGeom>
          <a:noFill/>
        </p:spPr>
        <p:txBody>
          <a:bodyPr wrap="none" rtlCol="0">
            <a:spAutoFit/>
          </a:bodyPr>
          <a:lstStyle/>
          <a:p>
            <a:pPr algn="l"/>
            <a:r>
              <a:rPr lang="en-US" sz="1600" smtClean="0">
                <a:solidFill>
                  <a:srgbClr val="FF9900"/>
                </a:solidFill>
              </a:rPr>
              <a:t>(unlike, 1)</a:t>
            </a:r>
            <a:endParaRPr lang="en-US" sz="1600">
              <a:solidFill>
                <a:srgbClr val="FF9900"/>
              </a:solidFill>
            </a:endParaRPr>
          </a:p>
        </p:txBody>
      </p:sp>
      <p:sp>
        <p:nvSpPr>
          <p:cNvPr id="34" name="TextBox 33"/>
          <p:cNvSpPr txBox="1"/>
          <p:nvPr/>
        </p:nvSpPr>
        <p:spPr>
          <a:xfrm>
            <a:off x="3915137" y="2079810"/>
            <a:ext cx="1069524" cy="338554"/>
          </a:xfrm>
          <a:prstGeom prst="rect">
            <a:avLst/>
          </a:prstGeom>
          <a:noFill/>
        </p:spPr>
        <p:txBody>
          <a:bodyPr wrap="none" rtlCol="0">
            <a:spAutoFit/>
          </a:bodyPr>
          <a:lstStyle/>
          <a:p>
            <a:pPr algn="l"/>
            <a:r>
              <a:rPr lang="en-US" sz="1600" smtClean="0">
                <a:solidFill>
                  <a:srgbClr val="FF9900"/>
                </a:solidFill>
              </a:rPr>
              <a:t>(apple, 1)</a:t>
            </a:r>
            <a:endParaRPr lang="en-US" sz="1600">
              <a:solidFill>
                <a:srgbClr val="FF9900"/>
              </a:solidFill>
            </a:endParaRPr>
          </a:p>
        </p:txBody>
      </p:sp>
      <p:sp>
        <p:nvSpPr>
          <p:cNvPr id="35" name="TextBox 34"/>
          <p:cNvSpPr txBox="1"/>
          <p:nvPr/>
        </p:nvSpPr>
        <p:spPr>
          <a:xfrm>
            <a:off x="4524738" y="4132726"/>
            <a:ext cx="870751" cy="338554"/>
          </a:xfrm>
          <a:prstGeom prst="rect">
            <a:avLst/>
          </a:prstGeom>
          <a:noFill/>
        </p:spPr>
        <p:txBody>
          <a:bodyPr wrap="none" rtlCol="0">
            <a:spAutoFit/>
          </a:bodyPr>
          <a:lstStyle/>
          <a:p>
            <a:pPr algn="l"/>
            <a:r>
              <a:rPr lang="en-US" sz="1600" smtClean="0">
                <a:solidFill>
                  <a:srgbClr val="FF9900"/>
                </a:solidFill>
              </a:rPr>
              <a:t>(the, 1)</a:t>
            </a:r>
            <a:endParaRPr lang="en-US" sz="1600">
              <a:solidFill>
                <a:srgbClr val="FF9900"/>
              </a:solidFill>
            </a:endParaRPr>
          </a:p>
        </p:txBody>
      </p:sp>
      <p:sp>
        <p:nvSpPr>
          <p:cNvPr id="36" name="TextBox 35"/>
          <p:cNvSpPr txBox="1"/>
          <p:nvPr/>
        </p:nvSpPr>
        <p:spPr>
          <a:xfrm>
            <a:off x="5492933" y="3092817"/>
            <a:ext cx="718466" cy="338554"/>
          </a:xfrm>
          <a:prstGeom prst="rect">
            <a:avLst/>
          </a:prstGeom>
          <a:noFill/>
        </p:spPr>
        <p:txBody>
          <a:bodyPr wrap="none" rtlCol="0">
            <a:spAutoFit/>
          </a:bodyPr>
          <a:lstStyle/>
          <a:p>
            <a:pPr algn="l"/>
            <a:r>
              <a:rPr lang="en-US" sz="1600" smtClean="0">
                <a:solidFill>
                  <a:srgbClr val="FF9900"/>
                </a:solidFill>
              </a:rPr>
              <a:t>(is, 1)</a:t>
            </a:r>
            <a:endParaRPr lang="en-US" sz="1600">
              <a:solidFill>
                <a:srgbClr val="FF9900"/>
              </a:solidFill>
            </a:endParaRPr>
          </a:p>
        </p:txBody>
      </p:sp>
      <p:sp>
        <p:nvSpPr>
          <p:cNvPr id="37" name="TextBox 36"/>
          <p:cNvSpPr txBox="1"/>
          <p:nvPr/>
        </p:nvSpPr>
        <p:spPr>
          <a:xfrm>
            <a:off x="3520693" y="3890678"/>
            <a:ext cx="1205458" cy="338554"/>
          </a:xfrm>
          <a:prstGeom prst="rect">
            <a:avLst/>
          </a:prstGeom>
          <a:noFill/>
        </p:spPr>
        <p:txBody>
          <a:bodyPr wrap="none" rtlCol="0">
            <a:spAutoFit/>
          </a:bodyPr>
          <a:lstStyle/>
          <a:p>
            <a:pPr algn="l"/>
            <a:r>
              <a:rPr lang="en-US" sz="1600" smtClean="0">
                <a:solidFill>
                  <a:srgbClr val="FF9900"/>
                </a:solidFill>
              </a:rPr>
              <a:t>(orange, 1)</a:t>
            </a:r>
            <a:endParaRPr lang="en-US" sz="1600">
              <a:solidFill>
                <a:srgbClr val="FF9900"/>
              </a:solidFill>
            </a:endParaRPr>
          </a:p>
        </p:txBody>
      </p:sp>
      <p:sp>
        <p:nvSpPr>
          <p:cNvPr id="38" name="TextBox 37"/>
          <p:cNvSpPr txBox="1"/>
          <p:nvPr/>
        </p:nvSpPr>
        <p:spPr>
          <a:xfrm>
            <a:off x="5188132" y="3325897"/>
            <a:ext cx="875561" cy="338554"/>
          </a:xfrm>
          <a:prstGeom prst="rect">
            <a:avLst/>
          </a:prstGeom>
          <a:noFill/>
        </p:spPr>
        <p:txBody>
          <a:bodyPr wrap="none" rtlCol="0">
            <a:spAutoFit/>
          </a:bodyPr>
          <a:lstStyle/>
          <a:p>
            <a:pPr algn="l"/>
            <a:r>
              <a:rPr lang="en-US" sz="1600" smtClean="0">
                <a:solidFill>
                  <a:srgbClr val="FF9900"/>
                </a:solidFill>
              </a:rPr>
              <a:t>(not, 1)</a:t>
            </a:r>
            <a:endParaRPr lang="en-US" sz="1600">
              <a:solidFill>
                <a:srgbClr val="FF9900"/>
              </a:solidFill>
            </a:endParaRPr>
          </a:p>
        </p:txBody>
      </p:sp>
      <p:sp>
        <p:nvSpPr>
          <p:cNvPr id="39" name="TextBox 38"/>
          <p:cNvSpPr txBox="1"/>
          <p:nvPr/>
        </p:nvSpPr>
        <p:spPr>
          <a:xfrm>
            <a:off x="5654291" y="2788021"/>
            <a:ext cx="1095749" cy="338554"/>
          </a:xfrm>
          <a:prstGeom prst="rect">
            <a:avLst/>
          </a:prstGeom>
          <a:noFill/>
        </p:spPr>
        <p:txBody>
          <a:bodyPr wrap="none" rtlCol="0">
            <a:spAutoFit/>
          </a:bodyPr>
          <a:lstStyle/>
          <a:p>
            <a:pPr algn="l"/>
            <a:r>
              <a:rPr lang="en-US" sz="1600" smtClean="0">
                <a:solidFill>
                  <a:srgbClr val="FF9900"/>
                </a:solidFill>
              </a:rPr>
              <a:t>(green, 1)</a:t>
            </a:r>
            <a:endParaRPr lang="en-US" sz="1600">
              <a:solidFill>
                <a:srgbClr val="FF9900"/>
              </a:solidFill>
            </a:endParaRPr>
          </a:p>
        </p:txBody>
      </p:sp>
      <p:sp>
        <p:nvSpPr>
          <p:cNvPr id="40" name="TextBox 39"/>
          <p:cNvSpPr txBox="1"/>
          <p:nvPr/>
        </p:nvSpPr>
        <p:spPr>
          <a:xfrm>
            <a:off x="8056834" y="1882583"/>
            <a:ext cx="1069524" cy="338554"/>
          </a:xfrm>
          <a:prstGeom prst="rect">
            <a:avLst/>
          </a:prstGeom>
          <a:noFill/>
        </p:spPr>
        <p:txBody>
          <a:bodyPr wrap="none" rtlCol="0">
            <a:spAutoFit/>
          </a:bodyPr>
          <a:lstStyle/>
          <a:p>
            <a:pPr algn="l"/>
            <a:r>
              <a:rPr lang="en-US" sz="1600" smtClean="0">
                <a:solidFill>
                  <a:srgbClr val="FF0000"/>
                </a:solidFill>
              </a:rPr>
              <a:t>(apple, 3)</a:t>
            </a:r>
            <a:endParaRPr lang="en-US" sz="1600">
              <a:solidFill>
                <a:srgbClr val="FF0000"/>
              </a:solidFill>
            </a:endParaRPr>
          </a:p>
        </p:txBody>
      </p:sp>
      <p:sp>
        <p:nvSpPr>
          <p:cNvPr id="41" name="TextBox 40"/>
          <p:cNvSpPr txBox="1"/>
          <p:nvPr/>
        </p:nvSpPr>
        <p:spPr>
          <a:xfrm>
            <a:off x="8315565" y="2115668"/>
            <a:ext cx="801823" cy="338554"/>
          </a:xfrm>
          <a:prstGeom prst="rect">
            <a:avLst/>
          </a:prstGeom>
          <a:noFill/>
        </p:spPr>
        <p:txBody>
          <a:bodyPr wrap="none" rtlCol="0">
            <a:spAutoFit/>
          </a:bodyPr>
          <a:lstStyle/>
          <a:p>
            <a:pPr algn="r"/>
            <a:r>
              <a:rPr lang="en-US" sz="1600" smtClean="0">
                <a:solidFill>
                  <a:srgbClr val="FF0000"/>
                </a:solidFill>
              </a:rPr>
              <a:t>(an, 2)</a:t>
            </a:r>
            <a:endParaRPr lang="en-US" sz="1600">
              <a:solidFill>
                <a:srgbClr val="FF0000"/>
              </a:solidFill>
            </a:endParaRPr>
          </a:p>
        </p:txBody>
      </p:sp>
      <p:sp>
        <p:nvSpPr>
          <p:cNvPr id="42" name="TextBox 41"/>
          <p:cNvSpPr txBox="1"/>
          <p:nvPr/>
        </p:nvSpPr>
        <p:spPr>
          <a:xfrm>
            <a:off x="7809962" y="2348753"/>
            <a:ext cx="1316386" cy="338554"/>
          </a:xfrm>
          <a:prstGeom prst="rect">
            <a:avLst/>
          </a:prstGeom>
          <a:noFill/>
        </p:spPr>
        <p:txBody>
          <a:bodyPr wrap="none" rtlCol="0">
            <a:spAutoFit/>
          </a:bodyPr>
          <a:lstStyle/>
          <a:p>
            <a:pPr algn="r"/>
            <a:r>
              <a:rPr lang="en-US" sz="1600" smtClean="0">
                <a:solidFill>
                  <a:srgbClr val="FF0000"/>
                </a:solidFill>
              </a:rPr>
              <a:t>(because, 1)</a:t>
            </a:r>
            <a:endParaRPr lang="en-US" sz="1600">
              <a:solidFill>
                <a:srgbClr val="FF0000"/>
              </a:solidFill>
            </a:endParaRPr>
          </a:p>
        </p:txBody>
      </p:sp>
      <p:sp>
        <p:nvSpPr>
          <p:cNvPr id="43" name="TextBox 42"/>
          <p:cNvSpPr txBox="1"/>
          <p:nvPr/>
        </p:nvSpPr>
        <p:spPr>
          <a:xfrm>
            <a:off x="8030600" y="2581836"/>
            <a:ext cx="1095749" cy="338554"/>
          </a:xfrm>
          <a:prstGeom prst="rect">
            <a:avLst/>
          </a:prstGeom>
          <a:noFill/>
        </p:spPr>
        <p:txBody>
          <a:bodyPr wrap="none" rtlCol="0">
            <a:spAutoFit/>
          </a:bodyPr>
          <a:lstStyle/>
          <a:p>
            <a:pPr algn="r"/>
            <a:r>
              <a:rPr lang="en-US" sz="1600" smtClean="0">
                <a:solidFill>
                  <a:srgbClr val="FF0000"/>
                </a:solidFill>
              </a:rPr>
              <a:t>(green, 1)</a:t>
            </a:r>
            <a:endParaRPr lang="en-US" sz="1600">
              <a:solidFill>
                <a:srgbClr val="FF0000"/>
              </a:solidFill>
            </a:endParaRPr>
          </a:p>
        </p:txBody>
      </p:sp>
      <p:sp>
        <p:nvSpPr>
          <p:cNvPr id="45" name="TextBox 44"/>
          <p:cNvSpPr txBox="1"/>
          <p:nvPr/>
        </p:nvSpPr>
        <p:spPr>
          <a:xfrm>
            <a:off x="8416564" y="3056960"/>
            <a:ext cx="718466" cy="338554"/>
          </a:xfrm>
          <a:prstGeom prst="rect">
            <a:avLst/>
          </a:prstGeom>
          <a:noFill/>
        </p:spPr>
        <p:txBody>
          <a:bodyPr wrap="none" rtlCol="0">
            <a:spAutoFit/>
          </a:bodyPr>
          <a:lstStyle/>
          <a:p>
            <a:pPr algn="r"/>
            <a:r>
              <a:rPr lang="en-US" sz="1600" smtClean="0">
                <a:solidFill>
                  <a:srgbClr val="FF0000"/>
                </a:solidFill>
              </a:rPr>
              <a:t>(is, 2)</a:t>
            </a:r>
            <a:endParaRPr lang="en-US" sz="1600">
              <a:solidFill>
                <a:srgbClr val="FF0000"/>
              </a:solidFill>
            </a:endParaRPr>
          </a:p>
        </p:txBody>
      </p:sp>
      <p:sp>
        <p:nvSpPr>
          <p:cNvPr id="46" name="TextBox 45"/>
          <p:cNvSpPr txBox="1"/>
          <p:nvPr/>
        </p:nvSpPr>
        <p:spPr>
          <a:xfrm>
            <a:off x="8268429" y="3290045"/>
            <a:ext cx="875561" cy="338554"/>
          </a:xfrm>
          <a:prstGeom prst="rect">
            <a:avLst/>
          </a:prstGeom>
          <a:noFill/>
        </p:spPr>
        <p:txBody>
          <a:bodyPr wrap="none" rtlCol="0">
            <a:spAutoFit/>
          </a:bodyPr>
          <a:lstStyle/>
          <a:p>
            <a:pPr algn="r"/>
            <a:r>
              <a:rPr lang="en-US" sz="1600" smtClean="0">
                <a:solidFill>
                  <a:srgbClr val="FF0000"/>
                </a:solidFill>
              </a:rPr>
              <a:t>(not, 2)</a:t>
            </a:r>
            <a:endParaRPr lang="en-US" sz="1600">
              <a:solidFill>
                <a:srgbClr val="FF0000"/>
              </a:solidFill>
            </a:endParaRPr>
          </a:p>
        </p:txBody>
      </p:sp>
      <p:sp>
        <p:nvSpPr>
          <p:cNvPr id="48" name="TextBox 47"/>
          <p:cNvSpPr txBox="1"/>
          <p:nvPr/>
        </p:nvSpPr>
        <p:spPr>
          <a:xfrm>
            <a:off x="7938542" y="3899645"/>
            <a:ext cx="1205458" cy="338554"/>
          </a:xfrm>
          <a:prstGeom prst="rect">
            <a:avLst/>
          </a:prstGeom>
          <a:noFill/>
        </p:spPr>
        <p:txBody>
          <a:bodyPr wrap="none" rtlCol="0">
            <a:spAutoFit/>
          </a:bodyPr>
          <a:lstStyle/>
          <a:p>
            <a:pPr algn="r"/>
            <a:r>
              <a:rPr lang="en-US" sz="1600" smtClean="0">
                <a:solidFill>
                  <a:srgbClr val="FF0000"/>
                </a:solidFill>
              </a:rPr>
              <a:t>(orange, 3)</a:t>
            </a:r>
            <a:endParaRPr lang="en-US" sz="1600">
              <a:solidFill>
                <a:srgbClr val="FF0000"/>
              </a:solidFill>
            </a:endParaRPr>
          </a:p>
        </p:txBody>
      </p:sp>
      <p:sp>
        <p:nvSpPr>
          <p:cNvPr id="49" name="TextBox 48"/>
          <p:cNvSpPr txBox="1"/>
          <p:nvPr/>
        </p:nvSpPr>
        <p:spPr>
          <a:xfrm>
            <a:off x="8264279" y="4132730"/>
            <a:ext cx="870751" cy="338554"/>
          </a:xfrm>
          <a:prstGeom prst="rect">
            <a:avLst/>
          </a:prstGeom>
          <a:noFill/>
        </p:spPr>
        <p:txBody>
          <a:bodyPr wrap="none" rtlCol="0">
            <a:spAutoFit/>
          </a:bodyPr>
          <a:lstStyle/>
          <a:p>
            <a:pPr algn="r"/>
            <a:r>
              <a:rPr lang="en-US" sz="1600" smtClean="0">
                <a:solidFill>
                  <a:srgbClr val="FF0000"/>
                </a:solidFill>
              </a:rPr>
              <a:t>(the, 3)</a:t>
            </a:r>
            <a:endParaRPr lang="en-US" sz="1600">
              <a:solidFill>
                <a:srgbClr val="FF0000"/>
              </a:solidFill>
            </a:endParaRPr>
          </a:p>
        </p:txBody>
      </p:sp>
      <p:sp>
        <p:nvSpPr>
          <p:cNvPr id="50" name="TextBox 49"/>
          <p:cNvSpPr txBox="1"/>
          <p:nvPr/>
        </p:nvSpPr>
        <p:spPr>
          <a:xfrm>
            <a:off x="8034391" y="4365815"/>
            <a:ext cx="1109599" cy="338554"/>
          </a:xfrm>
          <a:prstGeom prst="rect">
            <a:avLst/>
          </a:prstGeom>
          <a:noFill/>
        </p:spPr>
        <p:txBody>
          <a:bodyPr wrap="none" rtlCol="0">
            <a:spAutoFit/>
          </a:bodyPr>
          <a:lstStyle/>
          <a:p>
            <a:pPr algn="r"/>
            <a:r>
              <a:rPr lang="en-US" sz="1600" smtClean="0">
                <a:solidFill>
                  <a:srgbClr val="FF0000"/>
                </a:solidFill>
              </a:rPr>
              <a:t>(unlike, 1)</a:t>
            </a:r>
            <a:endParaRPr lang="en-US" sz="1600">
              <a:solidFill>
                <a:srgbClr val="FF0000"/>
              </a:solidFill>
            </a:endParaRPr>
          </a:p>
        </p:txBody>
      </p:sp>
      <p:sp>
        <p:nvSpPr>
          <p:cNvPr id="51" name="TextBox 50"/>
          <p:cNvSpPr txBox="1"/>
          <p:nvPr/>
        </p:nvSpPr>
        <p:spPr>
          <a:xfrm>
            <a:off x="4991452" y="2082483"/>
            <a:ext cx="1745991" cy="338554"/>
          </a:xfrm>
          <a:prstGeom prst="rect">
            <a:avLst/>
          </a:prstGeom>
          <a:noFill/>
        </p:spPr>
        <p:txBody>
          <a:bodyPr wrap="none" rtlCol="0">
            <a:spAutoFit/>
          </a:bodyPr>
          <a:lstStyle/>
          <a:p>
            <a:pPr algn="r"/>
            <a:r>
              <a:rPr lang="en-US" sz="1600" smtClean="0">
                <a:solidFill>
                  <a:srgbClr val="FF9900"/>
                </a:solidFill>
              </a:rPr>
              <a:t>(apple, {1, 1, 1})</a:t>
            </a:r>
            <a:endParaRPr lang="en-US" sz="1600">
              <a:solidFill>
                <a:srgbClr val="FF9900"/>
              </a:solidFill>
            </a:endParaRPr>
          </a:p>
        </p:txBody>
      </p:sp>
      <p:sp>
        <p:nvSpPr>
          <p:cNvPr id="52" name="TextBox 51"/>
          <p:cNvSpPr txBox="1"/>
          <p:nvPr/>
        </p:nvSpPr>
        <p:spPr>
          <a:xfrm>
            <a:off x="5494969" y="2315568"/>
            <a:ext cx="1239442" cy="338554"/>
          </a:xfrm>
          <a:prstGeom prst="rect">
            <a:avLst/>
          </a:prstGeom>
          <a:noFill/>
        </p:spPr>
        <p:txBody>
          <a:bodyPr wrap="none" rtlCol="0">
            <a:spAutoFit/>
          </a:bodyPr>
          <a:lstStyle/>
          <a:p>
            <a:pPr algn="r"/>
            <a:r>
              <a:rPr lang="en-US" sz="1600" smtClean="0">
                <a:solidFill>
                  <a:srgbClr val="FF9900"/>
                </a:solidFill>
              </a:rPr>
              <a:t>(an, {1, 1})</a:t>
            </a:r>
            <a:endParaRPr lang="en-US" sz="1600">
              <a:solidFill>
                <a:srgbClr val="FF9900"/>
              </a:solidFill>
            </a:endParaRPr>
          </a:p>
        </p:txBody>
      </p:sp>
      <p:sp>
        <p:nvSpPr>
          <p:cNvPr id="53" name="TextBox 52"/>
          <p:cNvSpPr txBox="1"/>
          <p:nvPr/>
        </p:nvSpPr>
        <p:spPr>
          <a:xfrm>
            <a:off x="5222275" y="2548653"/>
            <a:ext cx="1515158" cy="338554"/>
          </a:xfrm>
          <a:prstGeom prst="rect">
            <a:avLst/>
          </a:prstGeom>
          <a:noFill/>
        </p:spPr>
        <p:txBody>
          <a:bodyPr wrap="none" rtlCol="0">
            <a:spAutoFit/>
          </a:bodyPr>
          <a:lstStyle/>
          <a:p>
            <a:pPr algn="r"/>
            <a:r>
              <a:rPr lang="en-US" sz="1600" smtClean="0">
                <a:solidFill>
                  <a:srgbClr val="FF9900"/>
                </a:solidFill>
              </a:rPr>
              <a:t>(because, {1})</a:t>
            </a:r>
            <a:endParaRPr lang="en-US" sz="1600">
              <a:solidFill>
                <a:srgbClr val="FF9900"/>
              </a:solidFill>
            </a:endParaRPr>
          </a:p>
        </p:txBody>
      </p:sp>
      <p:sp>
        <p:nvSpPr>
          <p:cNvPr id="54" name="TextBox 53"/>
          <p:cNvSpPr txBox="1"/>
          <p:nvPr/>
        </p:nvSpPr>
        <p:spPr>
          <a:xfrm>
            <a:off x="5442912" y="2781736"/>
            <a:ext cx="1294522" cy="338554"/>
          </a:xfrm>
          <a:prstGeom prst="rect">
            <a:avLst/>
          </a:prstGeom>
          <a:noFill/>
        </p:spPr>
        <p:txBody>
          <a:bodyPr wrap="none" rtlCol="0">
            <a:spAutoFit/>
          </a:bodyPr>
          <a:lstStyle/>
          <a:p>
            <a:pPr algn="r"/>
            <a:r>
              <a:rPr lang="en-US" sz="1600" smtClean="0">
                <a:solidFill>
                  <a:srgbClr val="FF9900"/>
                </a:solidFill>
              </a:rPr>
              <a:t>(green, {1})</a:t>
            </a:r>
            <a:endParaRPr lang="en-US" sz="1600">
              <a:solidFill>
                <a:srgbClr val="FF9900"/>
              </a:solidFill>
            </a:endParaRPr>
          </a:p>
        </p:txBody>
      </p:sp>
      <p:sp>
        <p:nvSpPr>
          <p:cNvPr id="55" name="TextBox 54"/>
          <p:cNvSpPr txBox="1"/>
          <p:nvPr/>
        </p:nvSpPr>
        <p:spPr>
          <a:xfrm>
            <a:off x="5572215" y="3096534"/>
            <a:ext cx="1156086" cy="338554"/>
          </a:xfrm>
          <a:prstGeom prst="rect">
            <a:avLst/>
          </a:prstGeom>
          <a:noFill/>
        </p:spPr>
        <p:txBody>
          <a:bodyPr wrap="none" rtlCol="0">
            <a:spAutoFit/>
          </a:bodyPr>
          <a:lstStyle/>
          <a:p>
            <a:pPr algn="r"/>
            <a:r>
              <a:rPr lang="en-US" sz="1600" smtClean="0">
                <a:solidFill>
                  <a:srgbClr val="FF9900"/>
                </a:solidFill>
              </a:rPr>
              <a:t>(is, {1, 1})</a:t>
            </a:r>
            <a:endParaRPr lang="en-US" sz="1600">
              <a:solidFill>
                <a:srgbClr val="FF9900"/>
              </a:solidFill>
            </a:endParaRPr>
          </a:p>
        </p:txBody>
      </p:sp>
      <p:sp>
        <p:nvSpPr>
          <p:cNvPr id="56" name="TextBox 55"/>
          <p:cNvSpPr txBox="1"/>
          <p:nvPr/>
        </p:nvSpPr>
        <p:spPr>
          <a:xfrm>
            <a:off x="5424081" y="3329619"/>
            <a:ext cx="1313180" cy="338554"/>
          </a:xfrm>
          <a:prstGeom prst="rect">
            <a:avLst/>
          </a:prstGeom>
          <a:noFill/>
        </p:spPr>
        <p:txBody>
          <a:bodyPr wrap="none" rtlCol="0">
            <a:spAutoFit/>
          </a:bodyPr>
          <a:lstStyle/>
          <a:p>
            <a:pPr algn="r"/>
            <a:r>
              <a:rPr lang="en-US" sz="1600" smtClean="0">
                <a:solidFill>
                  <a:srgbClr val="FF9900"/>
                </a:solidFill>
              </a:rPr>
              <a:t>(not, {1, 1})</a:t>
            </a:r>
            <a:endParaRPr lang="en-US" sz="1600">
              <a:solidFill>
                <a:srgbClr val="FF9900"/>
              </a:solidFill>
            </a:endParaRPr>
          </a:p>
        </p:txBody>
      </p:sp>
      <p:sp>
        <p:nvSpPr>
          <p:cNvPr id="57" name="TextBox 56"/>
          <p:cNvSpPr txBox="1"/>
          <p:nvPr/>
        </p:nvSpPr>
        <p:spPr>
          <a:xfrm>
            <a:off x="4867222" y="3897653"/>
            <a:ext cx="1881925" cy="338554"/>
          </a:xfrm>
          <a:prstGeom prst="rect">
            <a:avLst/>
          </a:prstGeom>
          <a:noFill/>
        </p:spPr>
        <p:txBody>
          <a:bodyPr wrap="none" rtlCol="0">
            <a:spAutoFit/>
          </a:bodyPr>
          <a:lstStyle/>
          <a:p>
            <a:pPr algn="r"/>
            <a:r>
              <a:rPr lang="en-US" sz="1600" smtClean="0">
                <a:solidFill>
                  <a:srgbClr val="FF9900"/>
                </a:solidFill>
              </a:rPr>
              <a:t>(orange, {1, 1, 1})</a:t>
            </a:r>
            <a:endParaRPr lang="en-US" sz="1600">
              <a:solidFill>
                <a:srgbClr val="FF9900"/>
              </a:solidFill>
            </a:endParaRPr>
          </a:p>
        </p:txBody>
      </p:sp>
      <p:sp>
        <p:nvSpPr>
          <p:cNvPr id="58" name="TextBox 57"/>
          <p:cNvSpPr txBox="1"/>
          <p:nvPr/>
        </p:nvSpPr>
        <p:spPr>
          <a:xfrm>
            <a:off x="5192959" y="4130738"/>
            <a:ext cx="1547218" cy="338554"/>
          </a:xfrm>
          <a:prstGeom prst="rect">
            <a:avLst/>
          </a:prstGeom>
          <a:noFill/>
        </p:spPr>
        <p:txBody>
          <a:bodyPr wrap="none" rtlCol="0">
            <a:spAutoFit/>
          </a:bodyPr>
          <a:lstStyle/>
          <a:p>
            <a:pPr algn="r"/>
            <a:r>
              <a:rPr lang="en-US" sz="1600" smtClean="0">
                <a:solidFill>
                  <a:srgbClr val="FF9900"/>
                </a:solidFill>
              </a:rPr>
              <a:t>(the, {1, 1, 1})</a:t>
            </a:r>
            <a:endParaRPr lang="en-US" sz="1600">
              <a:solidFill>
                <a:srgbClr val="FF9900"/>
              </a:solidFill>
            </a:endParaRPr>
          </a:p>
        </p:txBody>
      </p:sp>
      <p:sp>
        <p:nvSpPr>
          <p:cNvPr id="59" name="TextBox 58"/>
          <p:cNvSpPr txBox="1"/>
          <p:nvPr/>
        </p:nvSpPr>
        <p:spPr>
          <a:xfrm>
            <a:off x="5440766" y="4363823"/>
            <a:ext cx="1308371" cy="338554"/>
          </a:xfrm>
          <a:prstGeom prst="rect">
            <a:avLst/>
          </a:prstGeom>
          <a:noFill/>
        </p:spPr>
        <p:txBody>
          <a:bodyPr wrap="none" rtlCol="0">
            <a:spAutoFit/>
          </a:bodyPr>
          <a:lstStyle/>
          <a:p>
            <a:pPr algn="r"/>
            <a:r>
              <a:rPr lang="en-US" sz="1600" smtClean="0">
                <a:solidFill>
                  <a:srgbClr val="FF9900"/>
                </a:solidFill>
              </a:rPr>
              <a:t>(unlike, {1})</a:t>
            </a:r>
            <a:endParaRPr lang="en-US" sz="1600">
              <a:solidFill>
                <a:srgbClr val="FF9900"/>
              </a:solidFill>
            </a:endParaRPr>
          </a:p>
        </p:txBody>
      </p:sp>
      <p:sp>
        <p:nvSpPr>
          <p:cNvPr id="60" name="TextBox 59"/>
          <p:cNvSpPr txBox="1"/>
          <p:nvPr/>
        </p:nvSpPr>
        <p:spPr>
          <a:xfrm>
            <a:off x="233686" y="5664509"/>
            <a:ext cx="1416477" cy="954107"/>
          </a:xfrm>
          <a:prstGeom prst="rect">
            <a:avLst/>
          </a:prstGeom>
          <a:noFill/>
        </p:spPr>
        <p:txBody>
          <a:bodyPr wrap="square" rtlCol="0">
            <a:spAutoFit/>
          </a:bodyPr>
          <a:lstStyle/>
          <a:p>
            <a:r>
              <a:rPr lang="en-US" sz="1400" smtClean="0"/>
              <a:t>Each mapper </a:t>
            </a:r>
            <a:br>
              <a:rPr lang="en-US" sz="1400" smtClean="0"/>
            </a:br>
            <a:r>
              <a:rPr lang="en-US" sz="1400" smtClean="0"/>
              <a:t>receives some </a:t>
            </a:r>
            <a:br>
              <a:rPr lang="en-US" sz="1400" smtClean="0"/>
            </a:br>
            <a:r>
              <a:rPr lang="en-US" sz="1400" smtClean="0"/>
              <a:t>of the KV-pairs </a:t>
            </a:r>
            <a:br>
              <a:rPr lang="en-US" sz="1400" smtClean="0"/>
            </a:br>
            <a:r>
              <a:rPr lang="en-US" sz="1400" smtClean="0"/>
              <a:t>as input</a:t>
            </a:r>
            <a:endParaRPr lang="en-US" sz="1400"/>
          </a:p>
        </p:txBody>
      </p:sp>
      <p:sp>
        <p:nvSpPr>
          <p:cNvPr id="63" name="TextBox 62"/>
          <p:cNvSpPr txBox="1"/>
          <p:nvPr/>
        </p:nvSpPr>
        <p:spPr>
          <a:xfrm>
            <a:off x="2078237" y="5657884"/>
            <a:ext cx="1221808" cy="954107"/>
          </a:xfrm>
          <a:prstGeom prst="rect">
            <a:avLst/>
          </a:prstGeom>
          <a:noFill/>
        </p:spPr>
        <p:txBody>
          <a:bodyPr wrap="square" rtlCol="0">
            <a:spAutoFit/>
          </a:bodyPr>
          <a:lstStyle/>
          <a:p>
            <a:r>
              <a:rPr lang="en-US" sz="1400" smtClean="0"/>
              <a:t>The mappers</a:t>
            </a:r>
            <a:br>
              <a:rPr lang="en-US" sz="1400" smtClean="0"/>
            </a:br>
            <a:r>
              <a:rPr lang="en-US" sz="1400" smtClean="0"/>
              <a:t>process the </a:t>
            </a:r>
            <a:br>
              <a:rPr lang="en-US" sz="1400" smtClean="0"/>
            </a:br>
            <a:r>
              <a:rPr lang="en-US" sz="1400" smtClean="0"/>
              <a:t>KV-pairs </a:t>
            </a:r>
            <a:br>
              <a:rPr lang="en-US" sz="1400" smtClean="0"/>
            </a:br>
            <a:r>
              <a:rPr lang="en-US" sz="1400" smtClean="0"/>
              <a:t>one by one</a:t>
            </a:r>
            <a:endParaRPr lang="en-US" sz="1400"/>
          </a:p>
        </p:txBody>
      </p:sp>
      <p:sp>
        <p:nvSpPr>
          <p:cNvPr id="64" name="TextBox 63"/>
          <p:cNvSpPr txBox="1"/>
          <p:nvPr/>
        </p:nvSpPr>
        <p:spPr>
          <a:xfrm>
            <a:off x="3638680" y="5659874"/>
            <a:ext cx="1986868" cy="954107"/>
          </a:xfrm>
          <a:prstGeom prst="rect">
            <a:avLst/>
          </a:prstGeom>
          <a:noFill/>
        </p:spPr>
        <p:txBody>
          <a:bodyPr wrap="square" rtlCol="0">
            <a:spAutoFit/>
          </a:bodyPr>
          <a:lstStyle/>
          <a:p>
            <a:r>
              <a:rPr lang="en-US" sz="1400" smtClean="0"/>
              <a:t>Each KV-pair output</a:t>
            </a:r>
            <a:br>
              <a:rPr lang="en-US" sz="1400" smtClean="0"/>
            </a:br>
            <a:r>
              <a:rPr lang="en-US" sz="1400" smtClean="0"/>
              <a:t>by the mapper is sent to the reducer that is responsible for it</a:t>
            </a:r>
            <a:endParaRPr lang="en-US" sz="1400"/>
          </a:p>
        </p:txBody>
      </p:sp>
      <p:sp>
        <p:nvSpPr>
          <p:cNvPr id="65" name="TextBox 64"/>
          <p:cNvSpPr txBox="1"/>
          <p:nvPr/>
        </p:nvSpPr>
        <p:spPr>
          <a:xfrm>
            <a:off x="5890176" y="5664015"/>
            <a:ext cx="1444487" cy="954107"/>
          </a:xfrm>
          <a:prstGeom prst="rect">
            <a:avLst/>
          </a:prstGeom>
          <a:noFill/>
        </p:spPr>
        <p:txBody>
          <a:bodyPr wrap="square" rtlCol="0">
            <a:spAutoFit/>
          </a:bodyPr>
          <a:lstStyle/>
          <a:p>
            <a:r>
              <a:rPr lang="en-US" sz="1400" smtClean="0"/>
              <a:t>The reducers </a:t>
            </a:r>
            <a:br>
              <a:rPr lang="en-US" sz="1400" smtClean="0"/>
            </a:br>
            <a:r>
              <a:rPr lang="en-US" sz="1400" smtClean="0"/>
              <a:t>sort their input </a:t>
            </a:r>
            <a:br>
              <a:rPr lang="en-US" sz="1400" smtClean="0"/>
            </a:br>
            <a:r>
              <a:rPr lang="en-US" sz="1400" smtClean="0"/>
              <a:t>by key </a:t>
            </a:r>
            <a:br>
              <a:rPr lang="en-US" sz="1400" smtClean="0"/>
            </a:br>
            <a:r>
              <a:rPr lang="en-US" sz="1400" smtClean="0"/>
              <a:t>and group it</a:t>
            </a:r>
            <a:endParaRPr lang="en-US" sz="1400"/>
          </a:p>
        </p:txBody>
      </p:sp>
      <p:sp>
        <p:nvSpPr>
          <p:cNvPr id="66" name="TextBox 65"/>
          <p:cNvSpPr txBox="1"/>
          <p:nvPr/>
        </p:nvSpPr>
        <p:spPr>
          <a:xfrm>
            <a:off x="7566163" y="5638338"/>
            <a:ext cx="1444487" cy="954107"/>
          </a:xfrm>
          <a:prstGeom prst="rect">
            <a:avLst/>
          </a:prstGeom>
          <a:noFill/>
        </p:spPr>
        <p:txBody>
          <a:bodyPr wrap="square" rtlCol="0">
            <a:spAutoFit/>
          </a:bodyPr>
          <a:lstStyle/>
          <a:p>
            <a:r>
              <a:rPr lang="en-US" sz="1400" smtClean="0"/>
              <a:t>The reducers </a:t>
            </a:r>
            <a:br>
              <a:rPr lang="en-US" sz="1400" smtClean="0"/>
            </a:br>
            <a:r>
              <a:rPr lang="en-US" sz="1400" smtClean="0"/>
              <a:t>process their</a:t>
            </a:r>
            <a:br>
              <a:rPr lang="en-US" sz="1400" smtClean="0"/>
            </a:br>
            <a:r>
              <a:rPr lang="en-US" sz="1400" smtClean="0"/>
              <a:t>input one group</a:t>
            </a:r>
            <a:br>
              <a:rPr lang="en-US" sz="1400" smtClean="0"/>
            </a:br>
            <a:r>
              <a:rPr lang="en-US" sz="1400" smtClean="0"/>
              <a:t>at a time</a:t>
            </a:r>
            <a:endParaRPr lang="en-US" sz="1400"/>
          </a:p>
        </p:txBody>
      </p:sp>
      <p:grpSp>
        <p:nvGrpSpPr>
          <p:cNvPr id="3" name="Group 67"/>
          <p:cNvGrpSpPr/>
          <p:nvPr/>
        </p:nvGrpSpPr>
        <p:grpSpPr>
          <a:xfrm>
            <a:off x="115368" y="5659315"/>
            <a:ext cx="282449" cy="307777"/>
            <a:chOff x="51625" y="5697415"/>
            <a:chExt cx="282449" cy="307777"/>
          </a:xfrm>
        </p:grpSpPr>
        <p:sp>
          <p:nvSpPr>
            <p:cNvPr id="61" name="Oval 60"/>
            <p:cNvSpPr/>
            <p:nvPr/>
          </p:nvSpPr>
          <p:spPr bwMode="auto">
            <a:xfrm>
              <a:off x="69573" y="5744818"/>
              <a:ext cx="238540" cy="238540"/>
            </a:xfrm>
            <a:prstGeom prst="ellipse">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67" name="TextBox 66"/>
            <p:cNvSpPr txBox="1"/>
            <p:nvPr/>
          </p:nvSpPr>
          <p:spPr>
            <a:xfrm>
              <a:off x="51625" y="5697415"/>
              <a:ext cx="282449" cy="307777"/>
            </a:xfrm>
            <a:prstGeom prst="rect">
              <a:avLst/>
            </a:prstGeom>
            <a:noFill/>
          </p:spPr>
          <p:txBody>
            <a:bodyPr wrap="none" rtlCol="0">
              <a:spAutoFit/>
            </a:bodyPr>
            <a:lstStyle/>
            <a:p>
              <a:r>
                <a:rPr lang="en-US" sz="1400" smtClean="0"/>
                <a:t>1</a:t>
              </a:r>
              <a:endParaRPr lang="en-US" sz="1400"/>
            </a:p>
          </p:txBody>
        </p:sp>
      </p:grpSp>
      <p:grpSp>
        <p:nvGrpSpPr>
          <p:cNvPr id="44" name="Group 68"/>
          <p:cNvGrpSpPr/>
          <p:nvPr/>
        </p:nvGrpSpPr>
        <p:grpSpPr>
          <a:xfrm>
            <a:off x="1873727" y="5655966"/>
            <a:ext cx="282449" cy="307777"/>
            <a:chOff x="51625" y="5697415"/>
            <a:chExt cx="282449" cy="307777"/>
          </a:xfrm>
        </p:grpSpPr>
        <p:sp>
          <p:nvSpPr>
            <p:cNvPr id="70" name="Oval 69"/>
            <p:cNvSpPr/>
            <p:nvPr/>
          </p:nvSpPr>
          <p:spPr bwMode="auto">
            <a:xfrm>
              <a:off x="69573" y="5744818"/>
              <a:ext cx="238540" cy="238540"/>
            </a:xfrm>
            <a:prstGeom prst="ellipse">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71" name="TextBox 70"/>
            <p:cNvSpPr txBox="1"/>
            <p:nvPr/>
          </p:nvSpPr>
          <p:spPr>
            <a:xfrm>
              <a:off x="51625" y="5697415"/>
              <a:ext cx="282449" cy="307777"/>
            </a:xfrm>
            <a:prstGeom prst="rect">
              <a:avLst/>
            </a:prstGeom>
            <a:noFill/>
          </p:spPr>
          <p:txBody>
            <a:bodyPr wrap="none" rtlCol="0">
              <a:spAutoFit/>
            </a:bodyPr>
            <a:lstStyle/>
            <a:p>
              <a:r>
                <a:rPr lang="en-US" sz="1400" smtClean="0"/>
                <a:t>2</a:t>
              </a:r>
              <a:endParaRPr lang="en-US" sz="1400"/>
            </a:p>
          </p:txBody>
        </p:sp>
      </p:grpSp>
      <p:grpSp>
        <p:nvGrpSpPr>
          <p:cNvPr id="47" name="Group 71"/>
          <p:cNvGrpSpPr/>
          <p:nvPr/>
        </p:nvGrpSpPr>
        <p:grpSpPr>
          <a:xfrm>
            <a:off x="3541126" y="5660466"/>
            <a:ext cx="282449" cy="307777"/>
            <a:chOff x="51625" y="5697415"/>
            <a:chExt cx="282449" cy="307777"/>
          </a:xfrm>
        </p:grpSpPr>
        <p:sp>
          <p:nvSpPr>
            <p:cNvPr id="73" name="Oval 72"/>
            <p:cNvSpPr/>
            <p:nvPr/>
          </p:nvSpPr>
          <p:spPr bwMode="auto">
            <a:xfrm>
              <a:off x="69573" y="5744818"/>
              <a:ext cx="238540" cy="238540"/>
            </a:xfrm>
            <a:prstGeom prst="ellipse">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74" name="TextBox 73"/>
            <p:cNvSpPr txBox="1"/>
            <p:nvPr/>
          </p:nvSpPr>
          <p:spPr>
            <a:xfrm>
              <a:off x="51625" y="5697415"/>
              <a:ext cx="282449" cy="307777"/>
            </a:xfrm>
            <a:prstGeom prst="rect">
              <a:avLst/>
            </a:prstGeom>
            <a:noFill/>
          </p:spPr>
          <p:txBody>
            <a:bodyPr wrap="none" rtlCol="0">
              <a:spAutoFit/>
            </a:bodyPr>
            <a:lstStyle/>
            <a:p>
              <a:r>
                <a:rPr lang="en-US" sz="1400" smtClean="0"/>
                <a:t>3</a:t>
              </a:r>
              <a:endParaRPr lang="en-US" sz="1400"/>
            </a:p>
          </p:txBody>
        </p:sp>
      </p:grpSp>
      <p:grpSp>
        <p:nvGrpSpPr>
          <p:cNvPr id="62" name="Group 74"/>
          <p:cNvGrpSpPr/>
          <p:nvPr/>
        </p:nvGrpSpPr>
        <p:grpSpPr>
          <a:xfrm>
            <a:off x="5796246" y="5661513"/>
            <a:ext cx="282449" cy="307777"/>
            <a:chOff x="51625" y="5697415"/>
            <a:chExt cx="282449" cy="307777"/>
          </a:xfrm>
        </p:grpSpPr>
        <p:sp>
          <p:nvSpPr>
            <p:cNvPr id="76" name="Oval 75"/>
            <p:cNvSpPr/>
            <p:nvPr/>
          </p:nvSpPr>
          <p:spPr bwMode="auto">
            <a:xfrm>
              <a:off x="69573" y="5744818"/>
              <a:ext cx="238540" cy="238540"/>
            </a:xfrm>
            <a:prstGeom prst="ellipse">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77" name="TextBox 76"/>
            <p:cNvSpPr txBox="1"/>
            <p:nvPr/>
          </p:nvSpPr>
          <p:spPr>
            <a:xfrm>
              <a:off x="51625" y="5697415"/>
              <a:ext cx="282449" cy="307777"/>
            </a:xfrm>
            <a:prstGeom prst="rect">
              <a:avLst/>
            </a:prstGeom>
            <a:noFill/>
          </p:spPr>
          <p:txBody>
            <a:bodyPr wrap="none" rtlCol="0">
              <a:spAutoFit/>
            </a:bodyPr>
            <a:lstStyle/>
            <a:p>
              <a:r>
                <a:rPr lang="en-US" sz="1400" smtClean="0"/>
                <a:t>4</a:t>
              </a:r>
              <a:endParaRPr lang="en-US" sz="1400"/>
            </a:p>
          </p:txBody>
        </p:sp>
      </p:grpSp>
      <p:grpSp>
        <p:nvGrpSpPr>
          <p:cNvPr id="68" name="Group 77"/>
          <p:cNvGrpSpPr/>
          <p:nvPr/>
        </p:nvGrpSpPr>
        <p:grpSpPr>
          <a:xfrm>
            <a:off x="7465534" y="5657536"/>
            <a:ext cx="282449" cy="307777"/>
            <a:chOff x="51625" y="5697415"/>
            <a:chExt cx="282449" cy="307777"/>
          </a:xfrm>
        </p:grpSpPr>
        <p:sp>
          <p:nvSpPr>
            <p:cNvPr id="79" name="Oval 78"/>
            <p:cNvSpPr/>
            <p:nvPr/>
          </p:nvSpPr>
          <p:spPr bwMode="auto">
            <a:xfrm>
              <a:off x="69573" y="5744818"/>
              <a:ext cx="238540" cy="238540"/>
            </a:xfrm>
            <a:prstGeom prst="ellipse">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80" name="TextBox 79"/>
            <p:cNvSpPr txBox="1"/>
            <p:nvPr/>
          </p:nvSpPr>
          <p:spPr>
            <a:xfrm>
              <a:off x="51625" y="5697415"/>
              <a:ext cx="282449" cy="307777"/>
            </a:xfrm>
            <a:prstGeom prst="rect">
              <a:avLst/>
            </a:prstGeom>
            <a:noFill/>
          </p:spPr>
          <p:txBody>
            <a:bodyPr wrap="none" rtlCol="0">
              <a:spAutoFit/>
            </a:bodyPr>
            <a:lstStyle/>
            <a:p>
              <a:r>
                <a:rPr lang="en-US" sz="1400" smtClean="0"/>
                <a:t>5</a:t>
              </a:r>
              <a:endParaRPr lang="en-US" sz="1400"/>
            </a:p>
          </p:txBody>
        </p:sp>
      </p:grpSp>
      <p:sp>
        <p:nvSpPr>
          <p:cNvPr id="87" name="TextBox 86"/>
          <p:cNvSpPr txBox="1"/>
          <p:nvPr/>
        </p:nvSpPr>
        <p:spPr>
          <a:xfrm>
            <a:off x="2646281" y="1362075"/>
            <a:ext cx="1787604" cy="523220"/>
          </a:xfrm>
          <a:prstGeom prst="rect">
            <a:avLst/>
          </a:prstGeom>
          <a:noFill/>
        </p:spPr>
        <p:txBody>
          <a:bodyPr wrap="none" rtlCol="0">
            <a:spAutoFit/>
          </a:bodyPr>
          <a:lstStyle/>
          <a:p>
            <a:r>
              <a:rPr lang="en-US" sz="1400" smtClean="0">
                <a:solidFill>
                  <a:srgbClr val="FF0000"/>
                </a:solidFill>
              </a:rPr>
              <a:t>Key range the node </a:t>
            </a:r>
            <a:br>
              <a:rPr lang="en-US" sz="1400" smtClean="0">
                <a:solidFill>
                  <a:srgbClr val="FF0000"/>
                </a:solidFill>
              </a:rPr>
            </a:br>
            <a:r>
              <a:rPr lang="en-US" sz="1400" smtClean="0">
                <a:solidFill>
                  <a:srgbClr val="FF0000"/>
                </a:solidFill>
              </a:rPr>
              <a:t>is responsible for</a:t>
            </a:r>
            <a:endParaRPr lang="en-US" sz="1400">
              <a:solidFill>
                <a:srgbClr val="FF0000"/>
              </a:solidFill>
            </a:endParaRPr>
          </a:p>
        </p:txBody>
      </p:sp>
      <p:cxnSp>
        <p:nvCxnSpPr>
          <p:cNvPr id="91" name="Elbow Connector 90"/>
          <p:cNvCxnSpPr>
            <a:stCxn id="87" idx="2"/>
          </p:cNvCxnSpPr>
          <p:nvPr/>
        </p:nvCxnSpPr>
        <p:spPr bwMode="auto">
          <a:xfrm rot="5400000">
            <a:off x="2936525" y="1958671"/>
            <a:ext cx="676934" cy="530182"/>
          </a:xfrm>
          <a:prstGeom prst="bentConnector3">
            <a:avLst>
              <a:gd name="adj1" fmla="val 100015"/>
            </a:avLst>
          </a:prstGeom>
          <a:solidFill>
            <a:schemeClr val="accent1"/>
          </a:solidFill>
          <a:ln w="19050" cap="flat" cmpd="sng" algn="ctr">
            <a:solidFill>
              <a:srgbClr val="FF0000"/>
            </a:solidFill>
            <a:prstDash val="solid"/>
            <a:round/>
            <a:headEnd type="none" w="med" len="med"/>
            <a:tailEnd type="arrow"/>
          </a:ln>
          <a:effectLst/>
        </p:spPr>
      </p:cxnSp>
      <p:sp>
        <p:nvSpPr>
          <p:cNvPr id="100" name="Oval 99"/>
          <p:cNvSpPr/>
          <p:nvPr/>
        </p:nvSpPr>
        <p:spPr bwMode="auto">
          <a:xfrm>
            <a:off x="2548185" y="2474513"/>
            <a:ext cx="459367" cy="212349"/>
          </a:xfrm>
          <a:prstGeom prst="ellipse">
            <a:avLst/>
          </a:prstGeom>
          <a:noFill/>
          <a:ln w="19050" cap="flat" cmpd="sng" algn="ctr">
            <a:solidFill>
              <a:srgbClr val="FF0000"/>
            </a:solidFill>
            <a:prstDash val="solid"/>
            <a:round/>
            <a:headEnd type="none" w="med" len="med"/>
            <a:tailEnd type="none" w="med" len="med"/>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4" nodeType="withEffect">
                                  <p:stCondLst>
                                    <p:cond delay="0"/>
                                  </p:stCondLst>
                                  <p:childTnLst>
                                    <p:set>
                                      <p:cBhvr>
                                        <p:cTn id="6" dur="1" fill="hold">
                                          <p:stCondLst>
                                            <p:cond delay="0"/>
                                          </p:stCondLst>
                                        </p:cTn>
                                        <p:tgtEl>
                                          <p:spTgt spid="34"/>
                                        </p:tgtEl>
                                        <p:attrNameLst>
                                          <p:attrName>style.visibility</p:attrName>
                                        </p:attrNameLst>
                                      </p:cBhvr>
                                      <p:to>
                                        <p:strVal val="hidden"/>
                                      </p:to>
                                    </p:set>
                                  </p:childTnLst>
                                </p:cTn>
                              </p:par>
                              <p:par>
                                <p:cTn id="7" presetID="1" presetClass="exit" presetSubtype="0" fill="hold" grpId="4" nodeType="withEffect">
                                  <p:stCondLst>
                                    <p:cond delay="0"/>
                                  </p:stCondLst>
                                  <p:childTnLst>
                                    <p:set>
                                      <p:cBhvr>
                                        <p:cTn id="8" dur="1" fill="hold">
                                          <p:stCondLst>
                                            <p:cond delay="0"/>
                                          </p:stCondLst>
                                        </p:cTn>
                                        <p:tgtEl>
                                          <p:spTgt spid="25"/>
                                        </p:tgtEl>
                                        <p:attrNameLst>
                                          <p:attrName>style.visibility</p:attrName>
                                        </p:attrNameLst>
                                      </p:cBhvr>
                                      <p:to>
                                        <p:strVal val="hidden"/>
                                      </p:to>
                                    </p:set>
                                  </p:childTnLst>
                                </p:cTn>
                              </p:par>
                              <p:par>
                                <p:cTn id="9" presetID="1" presetClass="exit" presetSubtype="0" fill="hold" grpId="4" nodeType="withEffect">
                                  <p:stCondLst>
                                    <p:cond delay="0"/>
                                  </p:stCondLst>
                                  <p:childTnLst>
                                    <p:set>
                                      <p:cBhvr>
                                        <p:cTn id="10" dur="1" fill="hold">
                                          <p:stCondLst>
                                            <p:cond delay="0"/>
                                          </p:stCondLst>
                                        </p:cTn>
                                        <p:tgtEl>
                                          <p:spTgt spid="23"/>
                                        </p:tgtEl>
                                        <p:attrNameLst>
                                          <p:attrName>style.visibility</p:attrName>
                                        </p:attrNameLst>
                                      </p:cBhvr>
                                      <p:to>
                                        <p:strVal val="hidden"/>
                                      </p:to>
                                    </p:set>
                                  </p:childTnLst>
                                </p:cTn>
                              </p:par>
                              <p:par>
                                <p:cTn id="11" presetID="1" presetClass="exit" presetSubtype="0" fill="hold" grpId="4" nodeType="withEffect">
                                  <p:stCondLst>
                                    <p:cond delay="0"/>
                                  </p:stCondLst>
                                  <p:childTnLst>
                                    <p:set>
                                      <p:cBhvr>
                                        <p:cTn id="12" dur="1" fill="hold">
                                          <p:stCondLst>
                                            <p:cond delay="0"/>
                                          </p:stCondLst>
                                        </p:cTn>
                                        <p:tgtEl>
                                          <p:spTgt spid="29"/>
                                        </p:tgtEl>
                                        <p:attrNameLst>
                                          <p:attrName>style.visibility</p:attrName>
                                        </p:attrNameLst>
                                      </p:cBhvr>
                                      <p:to>
                                        <p:strVal val="hidden"/>
                                      </p:to>
                                    </p:set>
                                  </p:childTnLst>
                                </p:cTn>
                              </p:par>
                              <p:par>
                                <p:cTn id="13" presetID="1" presetClass="exit" presetSubtype="0" fill="hold" grpId="4" nodeType="withEffect">
                                  <p:stCondLst>
                                    <p:cond delay="0"/>
                                  </p:stCondLst>
                                  <p:childTnLst>
                                    <p:set>
                                      <p:cBhvr>
                                        <p:cTn id="14" dur="1" fill="hold">
                                          <p:stCondLst>
                                            <p:cond delay="0"/>
                                          </p:stCondLst>
                                        </p:cTn>
                                        <p:tgtEl>
                                          <p:spTgt spid="26"/>
                                        </p:tgtEl>
                                        <p:attrNameLst>
                                          <p:attrName>style.visibility</p:attrName>
                                        </p:attrNameLst>
                                      </p:cBhvr>
                                      <p:to>
                                        <p:strVal val="hidden"/>
                                      </p:to>
                                    </p:set>
                                  </p:childTnLst>
                                </p:cTn>
                              </p:par>
                              <p:par>
                                <p:cTn id="15" presetID="1" presetClass="exit" presetSubtype="0" fill="hold" grpId="4" nodeType="withEffect">
                                  <p:stCondLst>
                                    <p:cond delay="0"/>
                                  </p:stCondLst>
                                  <p:childTnLst>
                                    <p:set>
                                      <p:cBhvr>
                                        <p:cTn id="16" dur="1" fill="hold">
                                          <p:stCondLst>
                                            <p:cond delay="0"/>
                                          </p:stCondLst>
                                        </p:cTn>
                                        <p:tgtEl>
                                          <p:spTgt spid="30"/>
                                        </p:tgtEl>
                                        <p:attrNameLst>
                                          <p:attrName>style.visibility</p:attrName>
                                        </p:attrNameLst>
                                      </p:cBhvr>
                                      <p:to>
                                        <p:strVal val="hidden"/>
                                      </p:to>
                                    </p:set>
                                  </p:childTnLst>
                                </p:cTn>
                              </p:par>
                              <p:par>
                                <p:cTn id="17" presetID="1" presetClass="exit" presetSubtype="0" fill="hold" grpId="4" nodeType="withEffect">
                                  <p:stCondLst>
                                    <p:cond delay="0"/>
                                  </p:stCondLst>
                                  <p:childTnLst>
                                    <p:set>
                                      <p:cBhvr>
                                        <p:cTn id="18" dur="1" fill="hold">
                                          <p:stCondLst>
                                            <p:cond delay="0"/>
                                          </p:stCondLst>
                                        </p:cTn>
                                        <p:tgtEl>
                                          <p:spTgt spid="39"/>
                                        </p:tgtEl>
                                        <p:attrNameLst>
                                          <p:attrName>style.visibility</p:attrName>
                                        </p:attrNameLst>
                                      </p:cBhvr>
                                      <p:to>
                                        <p:strVal val="hidden"/>
                                      </p:to>
                                    </p:set>
                                  </p:childTnLst>
                                </p:cTn>
                              </p:par>
                              <p:par>
                                <p:cTn id="19" presetID="1" presetClass="exit" presetSubtype="0" fill="hold" grpId="4" nodeType="withEffect">
                                  <p:stCondLst>
                                    <p:cond delay="0"/>
                                  </p:stCondLst>
                                  <p:childTnLst>
                                    <p:set>
                                      <p:cBhvr>
                                        <p:cTn id="20" dur="1" fill="hold">
                                          <p:stCondLst>
                                            <p:cond delay="0"/>
                                          </p:stCondLst>
                                        </p:cTn>
                                        <p:tgtEl>
                                          <p:spTgt spid="24"/>
                                        </p:tgtEl>
                                        <p:attrNameLst>
                                          <p:attrName>style.visibility</p:attrName>
                                        </p:attrNameLst>
                                      </p:cBhvr>
                                      <p:to>
                                        <p:strVal val="hidden"/>
                                      </p:to>
                                    </p:set>
                                  </p:childTnLst>
                                </p:cTn>
                              </p:par>
                              <p:par>
                                <p:cTn id="21" presetID="1" presetClass="exit" presetSubtype="0" fill="hold" grpId="4" nodeType="withEffect">
                                  <p:stCondLst>
                                    <p:cond delay="0"/>
                                  </p:stCondLst>
                                  <p:childTnLst>
                                    <p:set>
                                      <p:cBhvr>
                                        <p:cTn id="22" dur="1" fill="hold">
                                          <p:stCondLst>
                                            <p:cond delay="0"/>
                                          </p:stCondLst>
                                        </p:cTn>
                                        <p:tgtEl>
                                          <p:spTgt spid="36"/>
                                        </p:tgtEl>
                                        <p:attrNameLst>
                                          <p:attrName>style.visibility</p:attrName>
                                        </p:attrNameLst>
                                      </p:cBhvr>
                                      <p:to>
                                        <p:strVal val="hidden"/>
                                      </p:to>
                                    </p:set>
                                  </p:childTnLst>
                                </p:cTn>
                              </p:par>
                              <p:par>
                                <p:cTn id="23" presetID="1" presetClass="exit" presetSubtype="0" fill="hold" grpId="4" nodeType="withEffect">
                                  <p:stCondLst>
                                    <p:cond delay="0"/>
                                  </p:stCondLst>
                                  <p:childTnLst>
                                    <p:set>
                                      <p:cBhvr>
                                        <p:cTn id="24" dur="1" fill="hold">
                                          <p:stCondLst>
                                            <p:cond delay="0"/>
                                          </p:stCondLst>
                                        </p:cTn>
                                        <p:tgtEl>
                                          <p:spTgt spid="27"/>
                                        </p:tgtEl>
                                        <p:attrNameLst>
                                          <p:attrName>style.visibility</p:attrName>
                                        </p:attrNameLst>
                                      </p:cBhvr>
                                      <p:to>
                                        <p:strVal val="hidden"/>
                                      </p:to>
                                    </p:set>
                                  </p:childTnLst>
                                </p:cTn>
                              </p:par>
                              <p:par>
                                <p:cTn id="25" presetID="1" presetClass="exit" presetSubtype="0" fill="hold" grpId="4" nodeType="withEffect">
                                  <p:stCondLst>
                                    <p:cond delay="0"/>
                                  </p:stCondLst>
                                  <p:childTnLst>
                                    <p:set>
                                      <p:cBhvr>
                                        <p:cTn id="26" dur="1" fill="hold">
                                          <p:stCondLst>
                                            <p:cond delay="0"/>
                                          </p:stCondLst>
                                        </p:cTn>
                                        <p:tgtEl>
                                          <p:spTgt spid="38"/>
                                        </p:tgtEl>
                                        <p:attrNameLst>
                                          <p:attrName>style.visibility</p:attrName>
                                        </p:attrNameLst>
                                      </p:cBhvr>
                                      <p:to>
                                        <p:strVal val="hidden"/>
                                      </p:to>
                                    </p:set>
                                  </p:childTnLst>
                                </p:cTn>
                              </p:par>
                              <p:par>
                                <p:cTn id="27" presetID="1" presetClass="exit" presetSubtype="0" fill="hold" grpId="4" nodeType="withEffect">
                                  <p:stCondLst>
                                    <p:cond delay="0"/>
                                  </p:stCondLst>
                                  <p:childTnLst>
                                    <p:set>
                                      <p:cBhvr>
                                        <p:cTn id="28" dur="1" fill="hold">
                                          <p:stCondLst>
                                            <p:cond delay="0"/>
                                          </p:stCondLst>
                                        </p:cTn>
                                        <p:tgtEl>
                                          <p:spTgt spid="37"/>
                                        </p:tgtEl>
                                        <p:attrNameLst>
                                          <p:attrName>style.visibility</p:attrName>
                                        </p:attrNameLst>
                                      </p:cBhvr>
                                      <p:to>
                                        <p:strVal val="hidden"/>
                                      </p:to>
                                    </p:set>
                                  </p:childTnLst>
                                </p:cTn>
                              </p:par>
                              <p:par>
                                <p:cTn id="29" presetID="1" presetClass="exit" presetSubtype="0" fill="hold" grpId="4" nodeType="withEffect">
                                  <p:stCondLst>
                                    <p:cond delay="0"/>
                                  </p:stCondLst>
                                  <p:childTnLst>
                                    <p:set>
                                      <p:cBhvr>
                                        <p:cTn id="30" dur="1" fill="hold">
                                          <p:stCondLst>
                                            <p:cond delay="0"/>
                                          </p:stCondLst>
                                        </p:cTn>
                                        <p:tgtEl>
                                          <p:spTgt spid="32"/>
                                        </p:tgtEl>
                                        <p:attrNameLst>
                                          <p:attrName>style.visibility</p:attrName>
                                        </p:attrNameLst>
                                      </p:cBhvr>
                                      <p:to>
                                        <p:strVal val="hidden"/>
                                      </p:to>
                                    </p:set>
                                  </p:childTnLst>
                                </p:cTn>
                              </p:par>
                              <p:par>
                                <p:cTn id="31" presetID="1" presetClass="exit" presetSubtype="0" fill="hold" grpId="4" nodeType="withEffect">
                                  <p:stCondLst>
                                    <p:cond delay="0"/>
                                  </p:stCondLst>
                                  <p:childTnLst>
                                    <p:set>
                                      <p:cBhvr>
                                        <p:cTn id="32" dur="1" fill="hold">
                                          <p:stCondLst>
                                            <p:cond delay="0"/>
                                          </p:stCondLst>
                                        </p:cTn>
                                        <p:tgtEl>
                                          <p:spTgt spid="28"/>
                                        </p:tgtEl>
                                        <p:attrNameLst>
                                          <p:attrName>style.visibility</p:attrName>
                                        </p:attrNameLst>
                                      </p:cBhvr>
                                      <p:to>
                                        <p:strVal val="hidden"/>
                                      </p:to>
                                    </p:set>
                                  </p:childTnLst>
                                </p:cTn>
                              </p:par>
                              <p:par>
                                <p:cTn id="33" presetID="1" presetClass="exit" presetSubtype="0" fill="hold" grpId="4" nodeType="withEffect">
                                  <p:stCondLst>
                                    <p:cond delay="0"/>
                                  </p:stCondLst>
                                  <p:childTnLst>
                                    <p:set>
                                      <p:cBhvr>
                                        <p:cTn id="34" dur="1" fill="hold">
                                          <p:stCondLst>
                                            <p:cond delay="0"/>
                                          </p:stCondLst>
                                        </p:cTn>
                                        <p:tgtEl>
                                          <p:spTgt spid="35"/>
                                        </p:tgtEl>
                                        <p:attrNameLst>
                                          <p:attrName>style.visibility</p:attrName>
                                        </p:attrNameLst>
                                      </p:cBhvr>
                                      <p:to>
                                        <p:strVal val="hidden"/>
                                      </p:to>
                                    </p:set>
                                  </p:childTnLst>
                                </p:cTn>
                              </p:par>
                              <p:par>
                                <p:cTn id="35" presetID="1" presetClass="exit" presetSubtype="0" fill="hold" grpId="4" nodeType="withEffect">
                                  <p:stCondLst>
                                    <p:cond delay="0"/>
                                  </p:stCondLst>
                                  <p:childTnLst>
                                    <p:set>
                                      <p:cBhvr>
                                        <p:cTn id="36" dur="1" fill="hold">
                                          <p:stCondLst>
                                            <p:cond delay="0"/>
                                          </p:stCondLst>
                                        </p:cTn>
                                        <p:tgtEl>
                                          <p:spTgt spid="31"/>
                                        </p:tgtEl>
                                        <p:attrNameLst>
                                          <p:attrName>style.visibility</p:attrName>
                                        </p:attrNameLst>
                                      </p:cBhvr>
                                      <p:to>
                                        <p:strVal val="hidden"/>
                                      </p:to>
                                    </p:set>
                                  </p:childTnLst>
                                </p:cTn>
                              </p:par>
                              <p:par>
                                <p:cTn id="37" presetID="1" presetClass="exit" presetSubtype="0" fill="hold" grpId="4" nodeType="withEffect">
                                  <p:stCondLst>
                                    <p:cond delay="0"/>
                                  </p:stCondLst>
                                  <p:childTnLst>
                                    <p:set>
                                      <p:cBhvr>
                                        <p:cTn id="38" dur="1" fill="hold">
                                          <p:stCondLst>
                                            <p:cond delay="0"/>
                                          </p:stCondLst>
                                        </p:cTn>
                                        <p:tgtEl>
                                          <p:spTgt spid="33"/>
                                        </p:tgtEl>
                                        <p:attrNameLst>
                                          <p:attrName>style.visibility</p:attrName>
                                        </p:attrNameLst>
                                      </p:cBhvr>
                                      <p:to>
                                        <p:strVal val="hidden"/>
                                      </p:to>
                                    </p:set>
                                  </p:childTnLst>
                                </p:cTn>
                              </p:par>
                              <p:par>
                                <p:cTn id="39" presetID="1" presetClass="exit" presetSubtype="0" fill="hold" grpId="4" nodeType="withEffect">
                                  <p:stCondLst>
                                    <p:cond delay="0"/>
                                  </p:stCondLst>
                                  <p:childTnLst>
                                    <p:set>
                                      <p:cBhvr>
                                        <p:cTn id="40" dur="1" fill="hold">
                                          <p:stCondLst>
                                            <p:cond delay="0"/>
                                          </p:stCondLst>
                                        </p:cTn>
                                        <p:tgtEl>
                                          <p:spTgt spid="22"/>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3"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3" nodeType="with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3"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3"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par>
                                <p:cTn id="57" presetID="1" presetClass="entr" presetSubtype="0" fill="hold" grpId="3" nodeType="with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
                                        </p:tgtEl>
                                        <p:attrNameLst>
                                          <p:attrName>style.visibility</p:attrName>
                                        </p:attrNameLst>
                                      </p:cBhvr>
                                      <p:to>
                                        <p:strVal val="visible"/>
                                      </p:to>
                                    </p:set>
                                  </p:childTnLst>
                                </p:cTn>
                              </p:par>
                            </p:childTnLst>
                          </p:cTn>
                        </p:par>
                        <p:par>
                          <p:cTn id="65" fill="hold">
                            <p:stCondLst>
                              <p:cond delay="0"/>
                            </p:stCondLst>
                            <p:childTnLst>
                              <p:par>
                                <p:cTn id="66" presetID="64" presetClass="path" presetSubtype="0" accel="50000" decel="50000" fill="hold" grpId="0" nodeType="afterEffect">
                                  <p:stCondLst>
                                    <p:cond delay="0"/>
                                  </p:stCondLst>
                                  <p:childTnLst>
                                    <p:animMotion origin="layout" path="M -5.55556E-7 -0.00277 L -5.55556E-7 -0.06157 " pathEditMode="relative" rAng="0" ptsTypes="AA">
                                      <p:cBhvr>
                                        <p:cTn id="67" dur="1000" fill="hold"/>
                                        <p:tgtEl>
                                          <p:spTgt spid="14"/>
                                        </p:tgtEl>
                                        <p:attrNameLst>
                                          <p:attrName>ppt_x</p:attrName>
                                          <p:attrName>ppt_y</p:attrName>
                                        </p:attrNameLst>
                                      </p:cBhvr>
                                      <p:rCtr x="0" y="-29"/>
                                    </p:animMotion>
                                  </p:childTnLst>
                                </p:cTn>
                              </p:par>
                              <p:par>
                                <p:cTn id="68" presetID="64" presetClass="path" presetSubtype="0" accel="50000" decel="50000" fill="hold" grpId="0" nodeType="withEffect">
                                  <p:stCondLst>
                                    <p:cond delay="0"/>
                                  </p:stCondLst>
                                  <p:childTnLst>
                                    <p:animMotion origin="layout" path="M 5E-6 -0.00486 L 5E-6 -0.06273 " pathEditMode="relative" rAng="0" ptsTypes="AA">
                                      <p:cBhvr>
                                        <p:cTn id="69" dur="1000" fill="hold"/>
                                        <p:tgtEl>
                                          <p:spTgt spid="15"/>
                                        </p:tgtEl>
                                        <p:attrNameLst>
                                          <p:attrName>ppt_x</p:attrName>
                                          <p:attrName>ppt_y</p:attrName>
                                        </p:attrNameLst>
                                      </p:cBhvr>
                                      <p:rCtr x="0" y="-29"/>
                                    </p:animMotion>
                                  </p:childTnLst>
                                </p:cTn>
                              </p:par>
                              <p:par>
                                <p:cTn id="70" presetID="64" presetClass="path" presetSubtype="0" accel="50000" decel="50000" fill="hold" grpId="0" nodeType="withEffect">
                                  <p:stCondLst>
                                    <p:cond delay="0"/>
                                  </p:stCondLst>
                                  <p:childTnLst>
                                    <p:animMotion origin="layout" path="M -1.66667E-6 0.0007 L -1.66667E-6 -0.01667 " pathEditMode="fixed" rAng="0" ptsTypes="AA">
                                      <p:cBhvr>
                                        <p:cTn id="71" dur="1000" fill="hold"/>
                                        <p:tgtEl>
                                          <p:spTgt spid="16"/>
                                        </p:tgtEl>
                                        <p:attrNameLst>
                                          <p:attrName>ppt_x</p:attrName>
                                          <p:attrName>ppt_y</p:attrName>
                                        </p:attrNameLst>
                                      </p:cBhvr>
                                      <p:rCtr x="0" y="-9"/>
                                    </p:animMotion>
                                  </p:childTnLst>
                                </p:cTn>
                              </p:par>
                              <p:par>
                                <p:cTn id="72" presetID="64" presetClass="path" presetSubtype="0" accel="50000" decel="50000" fill="hold" grpId="0" nodeType="withEffect">
                                  <p:stCondLst>
                                    <p:cond delay="0"/>
                                  </p:stCondLst>
                                  <p:childTnLst>
                                    <p:animMotion origin="layout" path="M 4.16667E-6 -0.00833 L 4.16667E-6 -0.02477 " pathEditMode="relative" rAng="0" ptsTypes="AA">
                                      <p:cBhvr>
                                        <p:cTn id="73" dur="1000" fill="hold"/>
                                        <p:tgtEl>
                                          <p:spTgt spid="17"/>
                                        </p:tgtEl>
                                        <p:attrNameLst>
                                          <p:attrName>ppt_x</p:attrName>
                                          <p:attrName>ppt_y</p:attrName>
                                        </p:attrNameLst>
                                      </p:cBhvr>
                                      <p:rCtr x="0" y="-8"/>
                                    </p:animMotion>
                                  </p:childTnLst>
                                </p:cTn>
                              </p:par>
                              <p:par>
                                <p:cTn id="74" presetID="42" presetClass="path" presetSubtype="0" accel="50000" decel="50000" fill="hold" grpId="0" nodeType="withEffect">
                                  <p:stCondLst>
                                    <p:cond delay="0"/>
                                  </p:stCondLst>
                                  <p:childTnLst>
                                    <p:animMotion origin="layout" path="M -4.16667E-6 -0.00046 L -4.16667E-6 0.0213 " pathEditMode="relative" rAng="0" ptsTypes="AA">
                                      <p:cBhvr>
                                        <p:cTn id="75" dur="1000" fill="hold"/>
                                        <p:tgtEl>
                                          <p:spTgt spid="18"/>
                                        </p:tgtEl>
                                        <p:attrNameLst>
                                          <p:attrName>ppt_x</p:attrName>
                                          <p:attrName>ppt_y</p:attrName>
                                        </p:attrNameLst>
                                      </p:cBhvr>
                                      <p:rCtr x="0" y="11"/>
                                    </p:animMotion>
                                  </p:childTnLst>
                                </p:cTn>
                              </p:par>
                              <p:par>
                                <p:cTn id="76" presetID="42" presetClass="path" presetSubtype="0" accel="50000" decel="50000" fill="hold" grpId="0" nodeType="withEffect">
                                  <p:stCondLst>
                                    <p:cond delay="0"/>
                                  </p:stCondLst>
                                  <p:childTnLst>
                                    <p:animMotion origin="layout" path="M 0.00139 0.00093 L 0.00139 0.01389 " pathEditMode="relative" rAng="0" ptsTypes="AA">
                                      <p:cBhvr>
                                        <p:cTn id="77" dur="1000" fill="hold"/>
                                        <p:tgtEl>
                                          <p:spTgt spid="19"/>
                                        </p:tgtEl>
                                        <p:attrNameLst>
                                          <p:attrName>ppt_x</p:attrName>
                                          <p:attrName>ppt_y</p:attrName>
                                        </p:attrNameLst>
                                      </p:cBhvr>
                                      <p:rCtr x="0" y="6"/>
                                    </p:animMotion>
                                  </p:childTnLst>
                                </p:cTn>
                              </p:par>
                              <p:par>
                                <p:cTn id="78" presetID="42" presetClass="path" presetSubtype="0" accel="50000" decel="50000" fill="hold" grpId="0" nodeType="withEffect">
                                  <p:stCondLst>
                                    <p:cond delay="0"/>
                                  </p:stCondLst>
                                  <p:childTnLst>
                                    <p:animMotion origin="layout" path="M 0.0007 0.00208 L 0.0007 0.06551 " pathEditMode="relative" rAng="0" ptsTypes="AA">
                                      <p:cBhvr>
                                        <p:cTn id="79" dur="1000" fill="hold"/>
                                        <p:tgtEl>
                                          <p:spTgt spid="20"/>
                                        </p:tgtEl>
                                        <p:attrNameLst>
                                          <p:attrName>ppt_x</p:attrName>
                                          <p:attrName>ppt_y</p:attrName>
                                        </p:attrNameLst>
                                      </p:cBhvr>
                                      <p:rCtr x="0" y="32"/>
                                    </p:animMotion>
                                  </p:childTnLst>
                                </p:cTn>
                              </p:par>
                              <p:par>
                                <p:cTn id="80" presetID="42" presetClass="path" presetSubtype="0" accel="50000" decel="50000" fill="hold" grpId="0" nodeType="withEffect">
                                  <p:stCondLst>
                                    <p:cond delay="0"/>
                                  </p:stCondLst>
                                  <p:childTnLst>
                                    <p:animMotion origin="layout" path="M 0.0007 0.00371 L 0.0007 0.05741 " pathEditMode="relative" rAng="0" ptsTypes="AA">
                                      <p:cBhvr>
                                        <p:cTn id="81" dur="1000" fill="hold"/>
                                        <p:tgtEl>
                                          <p:spTgt spid="21"/>
                                        </p:tgtEl>
                                        <p:attrNameLst>
                                          <p:attrName>ppt_x</p:attrName>
                                          <p:attrName>ppt_y</p:attrName>
                                        </p:attrNameLst>
                                      </p:cBhvr>
                                      <p:rCtr x="0" y="27"/>
                                    </p:animMotion>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87"/>
                                        </p:tgtEl>
                                        <p:attrNameLst>
                                          <p:attrName>style.visibility</p:attrName>
                                        </p:attrNameLst>
                                      </p:cBhvr>
                                      <p:to>
                                        <p:strVal val="visible"/>
                                      </p:to>
                                    </p:set>
                                  </p:childTnLst>
                                </p:cTn>
                              </p:par>
                            </p:childTnLst>
                          </p:cTn>
                        </p:par>
                        <p:par>
                          <p:cTn id="86" fill="hold">
                            <p:stCondLst>
                              <p:cond delay="0"/>
                            </p:stCondLst>
                            <p:childTnLst>
                              <p:par>
                                <p:cTn id="87" presetID="22" presetClass="entr" presetSubtype="2"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Effect transition="in" filter="wipe(right)">
                                      <p:cBhvr>
                                        <p:cTn id="89" dur="500"/>
                                        <p:tgtEl>
                                          <p:spTgt spid="91"/>
                                        </p:tgtEl>
                                      </p:cBhvr>
                                    </p:animEffect>
                                  </p:childTnLst>
                                </p:cTn>
                              </p:par>
                            </p:childTnLst>
                          </p:cTn>
                        </p:par>
                        <p:par>
                          <p:cTn id="90" fill="hold">
                            <p:stCondLst>
                              <p:cond delay="500"/>
                            </p:stCondLst>
                            <p:childTnLst>
                              <p:par>
                                <p:cTn id="91" presetID="16" presetClass="entr" presetSubtype="37" fill="hold" grpId="0" nodeType="afterEffect">
                                  <p:stCondLst>
                                    <p:cond delay="0"/>
                                  </p:stCondLst>
                                  <p:childTnLst>
                                    <p:set>
                                      <p:cBhvr>
                                        <p:cTn id="92" dur="1" fill="hold">
                                          <p:stCondLst>
                                            <p:cond delay="0"/>
                                          </p:stCondLst>
                                        </p:cTn>
                                        <p:tgtEl>
                                          <p:spTgt spid="100"/>
                                        </p:tgtEl>
                                        <p:attrNameLst>
                                          <p:attrName>style.visibility</p:attrName>
                                        </p:attrNameLst>
                                      </p:cBhvr>
                                      <p:to>
                                        <p:strVal val="visible"/>
                                      </p:to>
                                    </p:set>
                                    <p:animEffect transition="in" filter="barn(outVertical)">
                                      <p:cBhvr>
                                        <p:cTn id="93" dur="500"/>
                                        <p:tgtEl>
                                          <p:spTgt spid="100"/>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100"/>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91"/>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87"/>
                                        </p:tgtEl>
                                        <p:attrNameLst>
                                          <p:attrName>style.visibility</p:attrName>
                                        </p:attrNameLst>
                                      </p:cBhvr>
                                      <p:to>
                                        <p:strVal val="hidden"/>
                                      </p:to>
                                    </p:set>
                                  </p:childTnLst>
                                </p:cTn>
                              </p:par>
                              <p:par>
                                <p:cTn id="102" presetID="1" presetClass="entr" presetSubtype="0" fill="hold" nodeType="withEffect">
                                  <p:stCondLst>
                                    <p:cond delay="0"/>
                                  </p:stCondLst>
                                  <p:childTnLst>
                                    <p:set>
                                      <p:cBhvr>
                                        <p:cTn id="103" dur="1" fill="hold">
                                          <p:stCondLst>
                                            <p:cond delay="0"/>
                                          </p:stCondLst>
                                        </p:cTn>
                                        <p:tgtEl>
                                          <p:spTgt spid="44"/>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childTnLst>
                                </p:cTn>
                              </p:par>
                            </p:childTnLst>
                          </p:cTn>
                        </p:par>
                        <p:par>
                          <p:cTn id="106" fill="hold">
                            <p:stCondLst>
                              <p:cond delay="0"/>
                            </p:stCondLst>
                            <p:childTnLst>
                              <p:par>
                                <p:cTn id="107" presetID="63" presetClass="path" presetSubtype="0" accel="50000" decel="50000" fill="hold" grpId="1" nodeType="afterEffect">
                                  <p:stCondLst>
                                    <p:cond delay="0"/>
                                  </p:stCondLst>
                                  <p:childTnLst>
                                    <p:animMotion origin="layout" path="M -5.55556E-7 -0.06157 L 0.20851 -0.03565 " pathEditMode="relative" rAng="0" ptsTypes="AA">
                                      <p:cBhvr>
                                        <p:cTn id="108" dur="1000" fill="hold"/>
                                        <p:tgtEl>
                                          <p:spTgt spid="14"/>
                                        </p:tgtEl>
                                        <p:attrNameLst>
                                          <p:attrName>ppt_x</p:attrName>
                                          <p:attrName>ppt_y</p:attrName>
                                        </p:attrNameLst>
                                      </p:cBhvr>
                                      <p:rCtr x="104" y="13"/>
                                    </p:animMotion>
                                  </p:childTnLst>
                                </p:cTn>
                              </p:par>
                              <p:par>
                                <p:cTn id="109" presetID="63" presetClass="path" presetSubtype="0" accel="50000" decel="50000" fill="hold" grpId="1" nodeType="withEffect">
                                  <p:stCondLst>
                                    <p:cond delay="0"/>
                                  </p:stCondLst>
                                  <p:childTnLst>
                                    <p:animMotion origin="layout" path="M -1.66667E-6 -0.01667 L 0.1882 0.00324 " pathEditMode="relative" rAng="0" ptsTypes="AA">
                                      <p:cBhvr>
                                        <p:cTn id="110" dur="1000" fill="hold"/>
                                        <p:tgtEl>
                                          <p:spTgt spid="16"/>
                                        </p:tgtEl>
                                        <p:attrNameLst>
                                          <p:attrName>ppt_x</p:attrName>
                                          <p:attrName>ppt_y</p:attrName>
                                        </p:attrNameLst>
                                      </p:cBhvr>
                                      <p:rCtr x="94" y="10"/>
                                    </p:animMotion>
                                  </p:childTnLst>
                                </p:cTn>
                              </p:par>
                              <p:par>
                                <p:cTn id="111" presetID="63" presetClass="path" presetSubtype="0" accel="50000" decel="50000" fill="hold" grpId="1" nodeType="withEffect">
                                  <p:stCondLst>
                                    <p:cond delay="0"/>
                                  </p:stCondLst>
                                  <p:childTnLst>
                                    <p:animMotion origin="layout" path="M -4.16667E-6 0.01945 L 0.22605 0.04699 " pathEditMode="relative" rAng="0" ptsTypes="AA">
                                      <p:cBhvr>
                                        <p:cTn id="112" dur="1000" fill="hold"/>
                                        <p:tgtEl>
                                          <p:spTgt spid="18"/>
                                        </p:tgtEl>
                                        <p:attrNameLst>
                                          <p:attrName>ppt_x</p:attrName>
                                          <p:attrName>ppt_y</p:attrName>
                                        </p:attrNameLst>
                                      </p:cBhvr>
                                      <p:rCtr x="113" y="14"/>
                                    </p:animMotion>
                                  </p:childTnLst>
                                </p:cTn>
                              </p:par>
                              <p:par>
                                <p:cTn id="113" presetID="63" presetClass="path" presetSubtype="0" accel="50000" decel="50000" fill="hold" grpId="1" nodeType="withEffect">
                                  <p:stCondLst>
                                    <p:cond delay="0"/>
                                  </p:stCondLst>
                                  <p:childTnLst>
                                    <p:animMotion origin="layout" path="M 0.0007 0.06551 L 0.21493 0.08125 " pathEditMode="relative" rAng="0" ptsTypes="AA">
                                      <p:cBhvr>
                                        <p:cTn id="114" dur="1000" fill="hold"/>
                                        <p:tgtEl>
                                          <p:spTgt spid="20"/>
                                        </p:tgtEl>
                                        <p:attrNameLst>
                                          <p:attrName>ppt_x</p:attrName>
                                          <p:attrName>ppt_y</p:attrName>
                                        </p:attrNameLst>
                                      </p:cBhvr>
                                      <p:rCtr x="107" y="8"/>
                                    </p:animMotion>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2" nodeType="clickEffect">
                                  <p:stCondLst>
                                    <p:cond delay="0"/>
                                  </p:stCondLst>
                                  <p:childTnLst>
                                    <p:set>
                                      <p:cBhvr>
                                        <p:cTn id="118" dur="1" fill="hold">
                                          <p:stCondLst>
                                            <p:cond delay="0"/>
                                          </p:stCondLst>
                                        </p:cTn>
                                        <p:tgtEl>
                                          <p:spTgt spid="14"/>
                                        </p:tgtEl>
                                        <p:attrNameLst>
                                          <p:attrName>style.visibility</p:attrName>
                                        </p:attrNameLst>
                                      </p:cBhvr>
                                      <p:to>
                                        <p:strVal val="hidden"/>
                                      </p:to>
                                    </p:set>
                                  </p:childTnLst>
                                </p:cTn>
                              </p:par>
                              <p:par>
                                <p:cTn id="119" presetID="1" presetClass="exit" presetSubtype="0" fill="hold" grpId="2" nodeType="withEffect">
                                  <p:stCondLst>
                                    <p:cond delay="0"/>
                                  </p:stCondLst>
                                  <p:childTnLst>
                                    <p:set>
                                      <p:cBhvr>
                                        <p:cTn id="120" dur="1" fill="hold">
                                          <p:stCondLst>
                                            <p:cond delay="0"/>
                                          </p:stCondLst>
                                        </p:cTn>
                                        <p:tgtEl>
                                          <p:spTgt spid="16"/>
                                        </p:tgtEl>
                                        <p:attrNameLst>
                                          <p:attrName>style.visibility</p:attrName>
                                        </p:attrNameLst>
                                      </p:cBhvr>
                                      <p:to>
                                        <p:strVal val="hidden"/>
                                      </p:to>
                                    </p:set>
                                  </p:childTnLst>
                                </p:cTn>
                              </p:par>
                              <p:par>
                                <p:cTn id="121" presetID="1" presetClass="exit" presetSubtype="0" fill="hold" grpId="2" nodeType="withEffect">
                                  <p:stCondLst>
                                    <p:cond delay="0"/>
                                  </p:stCondLst>
                                  <p:childTnLst>
                                    <p:set>
                                      <p:cBhvr>
                                        <p:cTn id="122" dur="1" fill="hold">
                                          <p:stCondLst>
                                            <p:cond delay="0"/>
                                          </p:stCondLst>
                                        </p:cTn>
                                        <p:tgtEl>
                                          <p:spTgt spid="18"/>
                                        </p:tgtEl>
                                        <p:attrNameLst>
                                          <p:attrName>style.visibility</p:attrName>
                                        </p:attrNameLst>
                                      </p:cBhvr>
                                      <p:to>
                                        <p:strVal val="hidden"/>
                                      </p:to>
                                    </p:set>
                                  </p:childTnLst>
                                </p:cTn>
                              </p:par>
                              <p:par>
                                <p:cTn id="123" presetID="1" presetClass="exit" presetSubtype="0" fill="hold" grpId="2" nodeType="withEffect">
                                  <p:stCondLst>
                                    <p:cond delay="0"/>
                                  </p:stCondLst>
                                  <p:childTnLst>
                                    <p:set>
                                      <p:cBhvr>
                                        <p:cTn id="124" dur="1" fill="hold">
                                          <p:stCondLst>
                                            <p:cond delay="0"/>
                                          </p:stCondLst>
                                        </p:cTn>
                                        <p:tgtEl>
                                          <p:spTgt spid="20"/>
                                        </p:tgtEl>
                                        <p:attrNameLst>
                                          <p:attrName>style.visibility</p:attrName>
                                        </p:attrNameLst>
                                      </p:cBhvr>
                                      <p:to>
                                        <p:strVal val="hidden"/>
                                      </p:to>
                                    </p:set>
                                  </p:childTnLst>
                                </p:cTn>
                              </p:par>
                              <p:par>
                                <p:cTn id="125" presetID="1" presetClass="exit" presetSubtype="0" fill="hold" grpId="0" nodeType="withEffect">
                                  <p:stCondLst>
                                    <p:cond delay="0"/>
                                  </p:stCondLst>
                                  <p:childTnLst>
                                    <p:set>
                                      <p:cBhvr>
                                        <p:cTn id="126" dur="1" fill="hold">
                                          <p:stCondLst>
                                            <p:cond delay="0"/>
                                          </p:stCondLst>
                                        </p:cTn>
                                        <p:tgtEl>
                                          <p:spTgt spid="23"/>
                                        </p:tgtEl>
                                        <p:attrNameLst>
                                          <p:attrName>style.visibility</p:attrName>
                                        </p:attrNameLst>
                                      </p:cBhvr>
                                      <p:to>
                                        <p:strVal val="hidden"/>
                                      </p:to>
                                    </p:set>
                                  </p:childTnLst>
                                </p:cTn>
                              </p:par>
                              <p:par>
                                <p:cTn id="127" presetID="1" presetClass="exit" presetSubtype="0" fill="hold" grpId="0" nodeType="withEffect">
                                  <p:stCondLst>
                                    <p:cond delay="0"/>
                                  </p:stCondLst>
                                  <p:childTnLst>
                                    <p:set>
                                      <p:cBhvr>
                                        <p:cTn id="128" dur="1" fill="hold">
                                          <p:stCondLst>
                                            <p:cond delay="0"/>
                                          </p:stCondLst>
                                        </p:cTn>
                                        <p:tgtEl>
                                          <p:spTgt spid="22"/>
                                        </p:tgtEl>
                                        <p:attrNameLst>
                                          <p:attrName>style.visibility</p:attrName>
                                        </p:attrNameLst>
                                      </p:cBhvr>
                                      <p:to>
                                        <p:strVal val="hidden"/>
                                      </p:to>
                                    </p:set>
                                  </p:childTnLst>
                                </p:cTn>
                              </p:par>
                              <p:par>
                                <p:cTn id="129" presetID="1" presetClass="exit" presetSubtype="0" fill="hold" grpId="0" nodeType="withEffect">
                                  <p:stCondLst>
                                    <p:cond delay="0"/>
                                  </p:stCondLst>
                                  <p:childTnLst>
                                    <p:set>
                                      <p:cBhvr>
                                        <p:cTn id="130" dur="1" fill="hold">
                                          <p:stCondLst>
                                            <p:cond delay="0"/>
                                          </p:stCondLst>
                                        </p:cTn>
                                        <p:tgtEl>
                                          <p:spTgt spid="27"/>
                                        </p:tgtEl>
                                        <p:attrNameLst>
                                          <p:attrName>style.visibility</p:attrName>
                                        </p:attrNameLst>
                                      </p:cBhvr>
                                      <p:to>
                                        <p:strVal val="hidden"/>
                                      </p:to>
                                    </p:set>
                                  </p:childTnLst>
                                </p:cTn>
                              </p:par>
                              <p:par>
                                <p:cTn id="131" presetID="1" presetClass="exit" presetSubtype="0" fill="hold" grpId="0" nodeType="withEffect">
                                  <p:stCondLst>
                                    <p:cond delay="0"/>
                                  </p:stCondLst>
                                  <p:childTnLst>
                                    <p:set>
                                      <p:cBhvr>
                                        <p:cTn id="132" dur="1" fill="hold">
                                          <p:stCondLst>
                                            <p:cond delay="0"/>
                                          </p:stCondLst>
                                        </p:cTn>
                                        <p:tgtEl>
                                          <p:spTgt spid="29"/>
                                        </p:tgtEl>
                                        <p:attrNameLst>
                                          <p:attrName>style.visibility</p:attrName>
                                        </p:attrNameLst>
                                      </p:cBhvr>
                                      <p:to>
                                        <p:strVal val="hidden"/>
                                      </p:to>
                                    </p:set>
                                  </p:childTnLst>
                                </p:cTn>
                              </p:par>
                              <p:par>
                                <p:cTn id="133" presetID="1" presetClass="exit" presetSubtype="0" fill="hold" grpId="0" nodeType="withEffect">
                                  <p:stCondLst>
                                    <p:cond delay="0"/>
                                  </p:stCondLst>
                                  <p:childTnLst>
                                    <p:set>
                                      <p:cBhvr>
                                        <p:cTn id="134" dur="1" fill="hold">
                                          <p:stCondLst>
                                            <p:cond delay="0"/>
                                          </p:stCondLst>
                                        </p:cTn>
                                        <p:tgtEl>
                                          <p:spTgt spid="28"/>
                                        </p:tgtEl>
                                        <p:attrNameLst>
                                          <p:attrName>style.visibility</p:attrName>
                                        </p:attrNameLst>
                                      </p:cBhvr>
                                      <p:to>
                                        <p:strVal val="hidden"/>
                                      </p:to>
                                    </p:set>
                                  </p:childTnLst>
                                </p:cTn>
                              </p:par>
                              <p:par>
                                <p:cTn id="135" presetID="1" presetClass="exit" presetSubtype="0" fill="hold" grpId="0" nodeType="withEffect">
                                  <p:stCondLst>
                                    <p:cond delay="0"/>
                                  </p:stCondLst>
                                  <p:childTnLst>
                                    <p:set>
                                      <p:cBhvr>
                                        <p:cTn id="136" dur="1" fill="hold">
                                          <p:stCondLst>
                                            <p:cond delay="0"/>
                                          </p:stCondLst>
                                        </p:cTn>
                                        <p:tgtEl>
                                          <p:spTgt spid="32"/>
                                        </p:tgtEl>
                                        <p:attrNameLst>
                                          <p:attrName>style.visibility</p:attrName>
                                        </p:attrNameLst>
                                      </p:cBhvr>
                                      <p:to>
                                        <p:strVal val="hidden"/>
                                      </p:to>
                                    </p:set>
                                  </p:childTnLst>
                                </p:cTn>
                              </p:par>
                              <p:par>
                                <p:cTn id="137" presetID="1" presetClass="exit" presetSubtype="0" fill="hold" grpId="0" nodeType="withEffect">
                                  <p:stCondLst>
                                    <p:cond delay="0"/>
                                  </p:stCondLst>
                                  <p:childTnLst>
                                    <p:set>
                                      <p:cBhvr>
                                        <p:cTn id="138" dur="1" fill="hold">
                                          <p:stCondLst>
                                            <p:cond delay="0"/>
                                          </p:stCondLst>
                                        </p:cTn>
                                        <p:tgtEl>
                                          <p:spTgt spid="24"/>
                                        </p:tgtEl>
                                        <p:attrNameLst>
                                          <p:attrName>style.visibility</p:attrName>
                                        </p:attrNameLst>
                                      </p:cBhvr>
                                      <p:to>
                                        <p:strVal val="hidden"/>
                                      </p:to>
                                    </p:set>
                                  </p:childTnLst>
                                </p:cTn>
                              </p:par>
                              <p:par>
                                <p:cTn id="139" presetID="1" presetClass="exit" presetSubtype="0" fill="hold" grpId="0" nodeType="withEffect">
                                  <p:stCondLst>
                                    <p:cond delay="0"/>
                                  </p:stCondLst>
                                  <p:childTnLst>
                                    <p:set>
                                      <p:cBhvr>
                                        <p:cTn id="140" dur="1" fill="hold">
                                          <p:stCondLst>
                                            <p:cond delay="0"/>
                                          </p:stCondLst>
                                        </p:cTn>
                                        <p:tgtEl>
                                          <p:spTgt spid="37"/>
                                        </p:tgtEl>
                                        <p:attrNameLst>
                                          <p:attrName>style.visibility</p:attrName>
                                        </p:attrNameLst>
                                      </p:cBhvr>
                                      <p:to>
                                        <p:strVal val="hidden"/>
                                      </p:to>
                                    </p:set>
                                  </p:childTnLst>
                                </p:cTn>
                              </p:par>
                            </p:childTnLst>
                          </p:cTn>
                        </p:par>
                        <p:par>
                          <p:cTn id="141" fill="hold">
                            <p:stCondLst>
                              <p:cond delay="0"/>
                            </p:stCondLst>
                            <p:childTnLst>
                              <p:par>
                                <p:cTn id="142" presetID="35" presetClass="path" presetSubtype="0" accel="50000" decel="50000" fill="hold" grpId="1" nodeType="afterEffect">
                                  <p:stCondLst>
                                    <p:cond delay="0"/>
                                  </p:stCondLst>
                                  <p:childTnLst>
                                    <p:animMotion origin="layout" path="M -0.25851 0.01759 L -0.25139 0.04097 " pathEditMode="relative" rAng="0" ptsTypes="AA">
                                      <p:cBhvr>
                                        <p:cTn id="143" dur="500" fill="hold"/>
                                        <p:tgtEl>
                                          <p:spTgt spid="23"/>
                                        </p:tgtEl>
                                        <p:attrNameLst>
                                          <p:attrName>ppt_x</p:attrName>
                                          <p:attrName>ppt_y</p:attrName>
                                        </p:attrNameLst>
                                      </p:cBhvr>
                                      <p:rCtr x="3" y="12"/>
                                    </p:animMotion>
                                  </p:childTnLst>
                                </p:cTn>
                              </p:par>
                              <p:par>
                                <p:cTn id="144" presetID="35" presetClass="path" presetSubtype="0" accel="50000" decel="50000" fill="hold" grpId="1" nodeType="withEffect">
                                  <p:stCondLst>
                                    <p:cond delay="0"/>
                                  </p:stCondLst>
                                  <p:childTnLst>
                                    <p:animMotion origin="layout" path="M -0.27986 -0.32013 L -0.27378 -0.29398 " pathEditMode="relative" rAng="0" ptsTypes="AA">
                                      <p:cBhvr>
                                        <p:cTn id="145" dur="500" fill="hold"/>
                                        <p:tgtEl>
                                          <p:spTgt spid="22"/>
                                        </p:tgtEl>
                                        <p:attrNameLst>
                                          <p:attrName>ppt_x</p:attrName>
                                          <p:attrName>ppt_y</p:attrName>
                                        </p:attrNameLst>
                                      </p:cBhvr>
                                      <p:rCtr x="3" y="13"/>
                                    </p:animMotion>
                                  </p:childTnLst>
                                </p:cTn>
                              </p:par>
                              <p:par>
                                <p:cTn id="146" presetID="42" presetClass="path" presetSubtype="0" accel="50000" decel="50000" fill="hold" grpId="1" nodeType="withEffect">
                                  <p:stCondLst>
                                    <p:cond delay="0"/>
                                  </p:stCondLst>
                                  <p:childTnLst>
                                    <p:animMotion origin="layout" path="M -0.27761 -0.08218 L -0.2724 -0.05972 " pathEditMode="relative" rAng="0" ptsTypes="AA">
                                      <p:cBhvr>
                                        <p:cTn id="147" dur="500" fill="hold"/>
                                        <p:tgtEl>
                                          <p:spTgt spid="27"/>
                                        </p:tgtEl>
                                        <p:attrNameLst>
                                          <p:attrName>ppt_x</p:attrName>
                                          <p:attrName>ppt_y</p:attrName>
                                        </p:attrNameLst>
                                      </p:cBhvr>
                                      <p:rCtr x="3" y="11"/>
                                    </p:animMotion>
                                  </p:childTnLst>
                                </p:cTn>
                              </p:par>
                              <p:par>
                                <p:cTn id="148" presetID="42" presetClass="path" presetSubtype="0" accel="50000" decel="50000" fill="hold" grpId="1" nodeType="withEffect">
                                  <p:stCondLst>
                                    <p:cond delay="0"/>
                                  </p:stCondLst>
                                  <p:childTnLst>
                                    <p:animMotion origin="layout" path="M -0.28402 0.09954 L -0.28142 0.12292 " pathEditMode="relative" rAng="0" ptsTypes="AA">
                                      <p:cBhvr>
                                        <p:cTn id="149" dur="500" fill="hold"/>
                                        <p:tgtEl>
                                          <p:spTgt spid="29"/>
                                        </p:tgtEl>
                                        <p:attrNameLst>
                                          <p:attrName>ppt_x</p:attrName>
                                          <p:attrName>ppt_y</p:attrName>
                                        </p:attrNameLst>
                                      </p:cBhvr>
                                      <p:rCtr x="1" y="12"/>
                                    </p:animMotion>
                                  </p:childTnLst>
                                </p:cTn>
                              </p:par>
                              <p:par>
                                <p:cTn id="150" presetID="42" presetClass="path" presetSubtype="0" accel="50000" decel="50000" fill="hold" grpId="1" nodeType="withEffect">
                                  <p:stCondLst>
                                    <p:cond delay="0"/>
                                  </p:stCondLst>
                                  <p:childTnLst>
                                    <p:animMotion origin="layout" path="M -0.24236 -0.09375 L -0.23837 -0.07107 " pathEditMode="relative" rAng="0" ptsTypes="AA">
                                      <p:cBhvr>
                                        <p:cTn id="151" dur="500" fill="hold"/>
                                        <p:tgtEl>
                                          <p:spTgt spid="28"/>
                                        </p:tgtEl>
                                        <p:attrNameLst>
                                          <p:attrName>ppt_x</p:attrName>
                                          <p:attrName>ppt_y</p:attrName>
                                        </p:attrNameLst>
                                      </p:cBhvr>
                                      <p:rCtr x="2" y="11"/>
                                    </p:animMotion>
                                  </p:childTnLst>
                                </p:cTn>
                              </p:par>
                              <p:par>
                                <p:cTn id="152" presetID="64" presetClass="path" presetSubtype="0" accel="50000" decel="50000" fill="hold" grpId="1" nodeType="withEffect">
                                  <p:stCondLst>
                                    <p:cond delay="0"/>
                                  </p:stCondLst>
                                  <p:childTnLst>
                                    <p:animMotion origin="layout" path="M -0.12951 0.01342 L -0.125 0.03079 " pathEditMode="relative" rAng="0" ptsTypes="AA">
                                      <p:cBhvr>
                                        <p:cTn id="153" dur="500" fill="hold"/>
                                        <p:tgtEl>
                                          <p:spTgt spid="32"/>
                                        </p:tgtEl>
                                        <p:attrNameLst>
                                          <p:attrName>ppt_x</p:attrName>
                                          <p:attrName>ppt_y</p:attrName>
                                        </p:attrNameLst>
                                      </p:cBhvr>
                                      <p:rCtr x="2" y="9"/>
                                    </p:animMotion>
                                  </p:childTnLst>
                                </p:cTn>
                              </p:par>
                              <p:par>
                                <p:cTn id="154" presetID="42" presetClass="path" presetSubtype="0" accel="50000" decel="50000" fill="hold" grpId="1" nodeType="withEffect">
                                  <p:stCondLst>
                                    <p:cond delay="0"/>
                                  </p:stCondLst>
                                  <p:childTnLst>
                                    <p:animMotion origin="layout" path="M -0.29201 0.23866 L -0.2868 0.26042 " pathEditMode="relative" rAng="0" ptsTypes="AA">
                                      <p:cBhvr>
                                        <p:cTn id="155" dur="500" fill="hold"/>
                                        <p:tgtEl>
                                          <p:spTgt spid="24"/>
                                        </p:tgtEl>
                                        <p:attrNameLst>
                                          <p:attrName>ppt_x</p:attrName>
                                          <p:attrName>ppt_y</p:attrName>
                                        </p:attrNameLst>
                                      </p:cBhvr>
                                      <p:rCtr x="3" y="11"/>
                                    </p:animMotion>
                                  </p:childTnLst>
                                </p:cTn>
                              </p:par>
                              <p:par>
                                <p:cTn id="156" presetID="42" presetClass="path" presetSubtype="0" accel="50000" decel="50000" fill="hold" grpId="1" nodeType="withEffect">
                                  <p:stCondLst>
                                    <p:cond delay="0"/>
                                  </p:stCondLst>
                                  <p:childTnLst>
                                    <p:animMotion origin="layout" path="M -0.01979 0.15972 L -0.01372 0.18217 " pathEditMode="relative" rAng="0" ptsTypes="AA">
                                      <p:cBhvr>
                                        <p:cTn id="157" dur="500" fill="hold"/>
                                        <p:tgtEl>
                                          <p:spTgt spid="37"/>
                                        </p:tgtEl>
                                        <p:attrNameLst>
                                          <p:attrName>ppt_x</p:attrName>
                                          <p:attrName>ppt_y</p:attrName>
                                        </p:attrNameLst>
                                      </p:cBhvr>
                                      <p:rCtr x="3" y="11"/>
                                    </p:animMotion>
                                  </p:childTnLst>
                                </p:cTn>
                              </p:par>
                            </p:childTnLst>
                          </p:cTn>
                        </p:par>
                        <p:par>
                          <p:cTn id="158" fill="hold">
                            <p:stCondLst>
                              <p:cond delay="500"/>
                            </p:stCondLst>
                            <p:childTnLst>
                              <p:par>
                                <p:cTn id="159" presetID="1" presetClass="entr" presetSubtype="0" fill="hold" grpId="2" nodeType="afterEffect">
                                  <p:stCondLst>
                                    <p:cond delay="0"/>
                                  </p:stCondLst>
                                  <p:childTnLst>
                                    <p:set>
                                      <p:cBhvr>
                                        <p:cTn id="160" dur="1" fill="hold">
                                          <p:stCondLst>
                                            <p:cond delay="0"/>
                                          </p:stCondLst>
                                        </p:cTn>
                                        <p:tgtEl>
                                          <p:spTgt spid="23"/>
                                        </p:tgtEl>
                                        <p:attrNameLst>
                                          <p:attrName>style.visibility</p:attrName>
                                        </p:attrNameLst>
                                      </p:cBhvr>
                                      <p:to>
                                        <p:strVal val="visible"/>
                                      </p:to>
                                    </p:set>
                                  </p:childTnLst>
                                </p:cTn>
                              </p:par>
                              <p:par>
                                <p:cTn id="161" presetID="1" presetClass="entr" presetSubtype="0" fill="hold" grpId="2" nodeType="withEffect">
                                  <p:stCondLst>
                                    <p:cond delay="0"/>
                                  </p:stCondLst>
                                  <p:childTnLst>
                                    <p:set>
                                      <p:cBhvr>
                                        <p:cTn id="162" dur="1" fill="hold">
                                          <p:stCondLst>
                                            <p:cond delay="0"/>
                                          </p:stCondLst>
                                        </p:cTn>
                                        <p:tgtEl>
                                          <p:spTgt spid="22"/>
                                        </p:tgtEl>
                                        <p:attrNameLst>
                                          <p:attrName>style.visibility</p:attrName>
                                        </p:attrNameLst>
                                      </p:cBhvr>
                                      <p:to>
                                        <p:strVal val="visible"/>
                                      </p:to>
                                    </p:set>
                                  </p:childTnLst>
                                </p:cTn>
                              </p:par>
                              <p:par>
                                <p:cTn id="163" presetID="1" presetClass="entr" presetSubtype="0" fill="hold" grpId="2" nodeType="withEffect">
                                  <p:stCondLst>
                                    <p:cond delay="0"/>
                                  </p:stCondLst>
                                  <p:childTnLst>
                                    <p:set>
                                      <p:cBhvr>
                                        <p:cTn id="164" dur="1" fill="hold">
                                          <p:stCondLst>
                                            <p:cond delay="0"/>
                                          </p:stCondLst>
                                        </p:cTn>
                                        <p:tgtEl>
                                          <p:spTgt spid="27"/>
                                        </p:tgtEl>
                                        <p:attrNameLst>
                                          <p:attrName>style.visibility</p:attrName>
                                        </p:attrNameLst>
                                      </p:cBhvr>
                                      <p:to>
                                        <p:strVal val="visible"/>
                                      </p:to>
                                    </p:set>
                                  </p:childTnLst>
                                </p:cTn>
                              </p:par>
                              <p:par>
                                <p:cTn id="165" presetID="1" presetClass="entr" presetSubtype="0" fill="hold" grpId="2" nodeType="withEffect">
                                  <p:stCondLst>
                                    <p:cond delay="0"/>
                                  </p:stCondLst>
                                  <p:childTnLst>
                                    <p:set>
                                      <p:cBhvr>
                                        <p:cTn id="166" dur="1" fill="hold">
                                          <p:stCondLst>
                                            <p:cond delay="0"/>
                                          </p:stCondLst>
                                        </p:cTn>
                                        <p:tgtEl>
                                          <p:spTgt spid="29"/>
                                        </p:tgtEl>
                                        <p:attrNameLst>
                                          <p:attrName>style.visibility</p:attrName>
                                        </p:attrNameLst>
                                      </p:cBhvr>
                                      <p:to>
                                        <p:strVal val="visible"/>
                                      </p:to>
                                    </p:set>
                                  </p:childTnLst>
                                </p:cTn>
                              </p:par>
                              <p:par>
                                <p:cTn id="167" presetID="1" presetClass="entr" presetSubtype="0" fill="hold" grpId="2" nodeType="withEffect">
                                  <p:stCondLst>
                                    <p:cond delay="0"/>
                                  </p:stCondLst>
                                  <p:childTnLst>
                                    <p:set>
                                      <p:cBhvr>
                                        <p:cTn id="168" dur="1" fill="hold">
                                          <p:stCondLst>
                                            <p:cond delay="0"/>
                                          </p:stCondLst>
                                        </p:cTn>
                                        <p:tgtEl>
                                          <p:spTgt spid="28"/>
                                        </p:tgtEl>
                                        <p:attrNameLst>
                                          <p:attrName>style.visibility</p:attrName>
                                        </p:attrNameLst>
                                      </p:cBhvr>
                                      <p:to>
                                        <p:strVal val="visible"/>
                                      </p:to>
                                    </p:set>
                                  </p:childTnLst>
                                </p:cTn>
                              </p:par>
                              <p:par>
                                <p:cTn id="169" presetID="1" presetClass="entr" presetSubtype="0" fill="hold" grpId="2" nodeType="withEffect">
                                  <p:stCondLst>
                                    <p:cond delay="0"/>
                                  </p:stCondLst>
                                  <p:childTnLst>
                                    <p:set>
                                      <p:cBhvr>
                                        <p:cTn id="170" dur="1" fill="hold">
                                          <p:stCondLst>
                                            <p:cond delay="0"/>
                                          </p:stCondLst>
                                        </p:cTn>
                                        <p:tgtEl>
                                          <p:spTgt spid="32"/>
                                        </p:tgtEl>
                                        <p:attrNameLst>
                                          <p:attrName>style.visibility</p:attrName>
                                        </p:attrNameLst>
                                      </p:cBhvr>
                                      <p:to>
                                        <p:strVal val="visible"/>
                                      </p:to>
                                    </p:set>
                                  </p:childTnLst>
                                </p:cTn>
                              </p:par>
                              <p:par>
                                <p:cTn id="171" presetID="1" presetClass="entr" presetSubtype="0" fill="hold" grpId="2" nodeType="withEffect">
                                  <p:stCondLst>
                                    <p:cond delay="0"/>
                                  </p:stCondLst>
                                  <p:childTnLst>
                                    <p:set>
                                      <p:cBhvr>
                                        <p:cTn id="172" dur="1" fill="hold">
                                          <p:stCondLst>
                                            <p:cond delay="0"/>
                                          </p:stCondLst>
                                        </p:cTn>
                                        <p:tgtEl>
                                          <p:spTgt spid="24"/>
                                        </p:tgtEl>
                                        <p:attrNameLst>
                                          <p:attrName>style.visibility</p:attrName>
                                        </p:attrNameLst>
                                      </p:cBhvr>
                                      <p:to>
                                        <p:strVal val="visible"/>
                                      </p:to>
                                    </p:set>
                                  </p:childTnLst>
                                </p:cTn>
                              </p:par>
                              <p:par>
                                <p:cTn id="173" presetID="1" presetClass="entr" presetSubtype="0" fill="hold" grpId="2" nodeType="withEffect">
                                  <p:stCondLst>
                                    <p:cond delay="0"/>
                                  </p:stCondLst>
                                  <p:childTnLst>
                                    <p:set>
                                      <p:cBhvr>
                                        <p:cTn id="174" dur="1" fill="hold">
                                          <p:stCondLst>
                                            <p:cond delay="0"/>
                                          </p:stCondLst>
                                        </p:cTn>
                                        <p:tgtEl>
                                          <p:spTgt spid="37"/>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64"/>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47"/>
                                        </p:tgtEl>
                                        <p:attrNameLst>
                                          <p:attrName>style.visibility</p:attrName>
                                        </p:attrNameLst>
                                      </p:cBhvr>
                                      <p:to>
                                        <p:strVal val="visible"/>
                                      </p:to>
                                    </p:set>
                                  </p:childTnLst>
                                </p:cTn>
                              </p:par>
                            </p:childTnLst>
                          </p:cTn>
                        </p:par>
                        <p:par>
                          <p:cTn id="181" fill="hold">
                            <p:stCondLst>
                              <p:cond delay="0"/>
                            </p:stCondLst>
                            <p:childTnLst>
                              <p:par>
                                <p:cTn id="182" presetID="63" presetClass="path" presetSubtype="0" accel="50000" decel="50000" fill="hold" grpId="3" nodeType="afterEffect">
                                  <p:stCondLst>
                                    <p:cond delay="0"/>
                                  </p:stCondLst>
                                  <p:childTnLst>
                                    <p:animMotion origin="layout" path="M -0.25625 0.03819 L -0.00052 2.22222E-6 " pathEditMode="relative" rAng="0" ptsTypes="AA">
                                      <p:cBhvr>
                                        <p:cTn id="183" dur="1000" fill="hold"/>
                                        <p:tgtEl>
                                          <p:spTgt spid="23"/>
                                        </p:tgtEl>
                                        <p:attrNameLst>
                                          <p:attrName>ppt_x</p:attrName>
                                          <p:attrName>ppt_y</p:attrName>
                                        </p:attrNameLst>
                                      </p:cBhvr>
                                      <p:rCtr x="128" y="-19"/>
                                    </p:animMotion>
                                  </p:childTnLst>
                                </p:cTn>
                              </p:par>
                              <p:par>
                                <p:cTn id="184" presetID="63" presetClass="path" presetSubtype="0" accel="50000" decel="50000" fill="hold" grpId="3" nodeType="withEffect">
                                  <p:stCondLst>
                                    <p:cond delay="0"/>
                                  </p:stCondLst>
                                  <p:childTnLst>
                                    <p:animMotion origin="layout" path="M -0.2717 -0.29398 L 0.00035 0.00047 " pathEditMode="relative" rAng="0" ptsTypes="AA">
                                      <p:cBhvr>
                                        <p:cTn id="185" dur="1000" fill="hold"/>
                                        <p:tgtEl>
                                          <p:spTgt spid="22"/>
                                        </p:tgtEl>
                                        <p:attrNameLst>
                                          <p:attrName>ppt_x</p:attrName>
                                          <p:attrName>ppt_y</p:attrName>
                                        </p:attrNameLst>
                                      </p:cBhvr>
                                      <p:rCtr x="136" y="147"/>
                                    </p:animMotion>
                                  </p:childTnLst>
                                </p:cTn>
                              </p:par>
                              <p:par>
                                <p:cTn id="186" presetID="63" presetClass="path" presetSubtype="0" accel="50000" decel="50000" fill="hold" grpId="3" nodeType="withEffect">
                                  <p:stCondLst>
                                    <p:cond delay="0"/>
                                  </p:stCondLst>
                                  <p:childTnLst>
                                    <p:animMotion origin="layout" path="M -0.2717 -0.0588 L 0.00034 -7.40741E-7 " pathEditMode="relative" rAng="0" ptsTypes="AA">
                                      <p:cBhvr>
                                        <p:cTn id="187" dur="1000" fill="hold"/>
                                        <p:tgtEl>
                                          <p:spTgt spid="27"/>
                                        </p:tgtEl>
                                        <p:attrNameLst>
                                          <p:attrName>ppt_x</p:attrName>
                                          <p:attrName>ppt_y</p:attrName>
                                        </p:attrNameLst>
                                      </p:cBhvr>
                                      <p:rCtr x="136" y="29"/>
                                    </p:animMotion>
                                  </p:childTnLst>
                                </p:cTn>
                              </p:par>
                              <p:par>
                                <p:cTn id="188" presetID="63" presetClass="path" presetSubtype="0" accel="50000" decel="50000" fill="hold" grpId="3" nodeType="withEffect">
                                  <p:stCondLst>
                                    <p:cond delay="0"/>
                                  </p:stCondLst>
                                  <p:childTnLst>
                                    <p:animMotion origin="layout" path="M -0.28211 0.12014 L 0.00035 0.0007 " pathEditMode="relative" rAng="0" ptsTypes="AA">
                                      <p:cBhvr>
                                        <p:cTn id="189" dur="1000" fill="hold"/>
                                        <p:tgtEl>
                                          <p:spTgt spid="29"/>
                                        </p:tgtEl>
                                        <p:attrNameLst>
                                          <p:attrName>ppt_x</p:attrName>
                                          <p:attrName>ppt_y</p:attrName>
                                        </p:attrNameLst>
                                      </p:cBhvr>
                                      <p:rCtr x="141" y="-60"/>
                                    </p:animMotion>
                                  </p:childTnLst>
                                </p:cTn>
                              </p:par>
                              <p:par>
                                <p:cTn id="190" presetID="63" presetClass="path" presetSubtype="0" accel="50000" decel="50000" fill="hold" grpId="3" nodeType="withEffect">
                                  <p:stCondLst>
                                    <p:cond delay="0"/>
                                  </p:stCondLst>
                                  <p:childTnLst>
                                    <p:animMotion origin="layout" path="M -0.24323 -0.07755 L -0.00104 0.00046 " pathEditMode="relative" rAng="0" ptsTypes="AA">
                                      <p:cBhvr>
                                        <p:cTn id="191" dur="1000" fill="hold"/>
                                        <p:tgtEl>
                                          <p:spTgt spid="28"/>
                                        </p:tgtEl>
                                        <p:attrNameLst>
                                          <p:attrName>ppt_x</p:attrName>
                                          <p:attrName>ppt_y</p:attrName>
                                        </p:attrNameLst>
                                      </p:cBhvr>
                                      <p:rCtr x="121" y="39"/>
                                    </p:animMotion>
                                  </p:childTnLst>
                                </p:cTn>
                              </p:par>
                              <p:par>
                                <p:cTn id="192" presetID="63" presetClass="path" presetSubtype="0" accel="50000" decel="50000" fill="hold" grpId="3" nodeType="withEffect">
                                  <p:stCondLst>
                                    <p:cond delay="0"/>
                                  </p:stCondLst>
                                  <p:childTnLst>
                                    <p:animMotion origin="layout" path="M -0.12639 0.02801 L 0.00035 0.00023 " pathEditMode="relative" rAng="0" ptsTypes="AA">
                                      <p:cBhvr>
                                        <p:cTn id="193" dur="1000" fill="hold"/>
                                        <p:tgtEl>
                                          <p:spTgt spid="32"/>
                                        </p:tgtEl>
                                        <p:attrNameLst>
                                          <p:attrName>ppt_x</p:attrName>
                                          <p:attrName>ppt_y</p:attrName>
                                        </p:attrNameLst>
                                      </p:cBhvr>
                                      <p:rCtr x="63" y="-14"/>
                                    </p:animMotion>
                                  </p:childTnLst>
                                </p:cTn>
                              </p:par>
                              <p:par>
                                <p:cTn id="194" presetID="63" presetClass="path" presetSubtype="0" accel="50000" decel="50000" fill="hold" grpId="3" nodeType="withEffect">
                                  <p:stCondLst>
                                    <p:cond delay="0"/>
                                  </p:stCondLst>
                                  <p:childTnLst>
                                    <p:animMotion origin="layout" path="M -0.28611 0.26042 L 0.00226 -2.96296E-6 " pathEditMode="relative" rAng="0" ptsTypes="AA">
                                      <p:cBhvr>
                                        <p:cTn id="195" dur="1000" fill="hold"/>
                                        <p:tgtEl>
                                          <p:spTgt spid="24"/>
                                        </p:tgtEl>
                                        <p:attrNameLst>
                                          <p:attrName>ppt_x</p:attrName>
                                          <p:attrName>ppt_y</p:attrName>
                                        </p:attrNameLst>
                                      </p:cBhvr>
                                      <p:rCtr x="144" y="-130"/>
                                    </p:animMotion>
                                  </p:childTnLst>
                                </p:cTn>
                              </p:par>
                              <p:par>
                                <p:cTn id="196" presetID="63" presetClass="path" presetSubtype="0" accel="50000" decel="50000" fill="hold" grpId="3" nodeType="withEffect">
                                  <p:stCondLst>
                                    <p:cond delay="0"/>
                                  </p:stCondLst>
                                  <p:childTnLst>
                                    <p:animMotion origin="layout" path="M -0.02136 0.1794 L 0.22101 -0.0331 " pathEditMode="relative" rAng="0" ptsTypes="AA">
                                      <p:cBhvr>
                                        <p:cTn id="197" dur="1000" fill="hold"/>
                                        <p:tgtEl>
                                          <p:spTgt spid="37"/>
                                        </p:tgtEl>
                                        <p:attrNameLst>
                                          <p:attrName>ppt_x</p:attrName>
                                          <p:attrName>ppt_y</p:attrName>
                                        </p:attrNameLst>
                                      </p:cBhvr>
                                      <p:rCtr x="121" y="-106"/>
                                    </p:animMotion>
                                  </p:childTnLst>
                                </p:cTn>
                              </p:par>
                            </p:childTnLst>
                          </p:cTn>
                        </p:par>
                      </p:childTnLst>
                    </p:cTn>
                  </p:par>
                  <p:par>
                    <p:cTn id="198" fill="hold">
                      <p:stCondLst>
                        <p:cond delay="indefinite"/>
                      </p:stCondLst>
                      <p:childTnLst>
                        <p:par>
                          <p:cTn id="199" fill="hold">
                            <p:stCondLst>
                              <p:cond delay="0"/>
                            </p:stCondLst>
                            <p:childTnLst>
                              <p:par>
                                <p:cTn id="200" presetID="63" presetClass="path" presetSubtype="0" accel="50000" decel="50000" fill="hold" grpId="1" nodeType="clickEffect">
                                  <p:stCondLst>
                                    <p:cond delay="0"/>
                                  </p:stCondLst>
                                  <p:childTnLst>
                                    <p:animMotion origin="layout" path="M 5E-6 -0.06273 L 0.19879 -0.08518 " pathEditMode="relative" rAng="0" ptsTypes="AA">
                                      <p:cBhvr>
                                        <p:cTn id="201" dur="1000" fill="hold"/>
                                        <p:tgtEl>
                                          <p:spTgt spid="15"/>
                                        </p:tgtEl>
                                        <p:attrNameLst>
                                          <p:attrName>ppt_x</p:attrName>
                                          <p:attrName>ppt_y</p:attrName>
                                        </p:attrNameLst>
                                      </p:cBhvr>
                                      <p:rCtr x="99" y="-11"/>
                                    </p:animMotion>
                                  </p:childTnLst>
                                </p:cTn>
                              </p:par>
                              <p:par>
                                <p:cTn id="202" presetID="63" presetClass="path" presetSubtype="0" accel="50000" decel="50000" fill="hold" grpId="1" nodeType="withEffect">
                                  <p:stCondLst>
                                    <p:cond delay="0"/>
                                  </p:stCondLst>
                                  <p:childTnLst>
                                    <p:animMotion origin="layout" path="M 4.16667E-6 -0.025 L 0.19687 -0.0456 " pathEditMode="relative" rAng="0" ptsTypes="AA">
                                      <p:cBhvr>
                                        <p:cTn id="203" dur="1000" fill="hold"/>
                                        <p:tgtEl>
                                          <p:spTgt spid="17"/>
                                        </p:tgtEl>
                                        <p:attrNameLst>
                                          <p:attrName>ppt_x</p:attrName>
                                          <p:attrName>ppt_y</p:attrName>
                                        </p:attrNameLst>
                                      </p:cBhvr>
                                      <p:rCtr x="98" y="-10"/>
                                    </p:animMotion>
                                  </p:childTnLst>
                                </p:cTn>
                              </p:par>
                              <p:par>
                                <p:cTn id="204" presetID="63" presetClass="path" presetSubtype="0" accel="50000" decel="50000" fill="hold" grpId="1" nodeType="withEffect">
                                  <p:stCondLst>
                                    <p:cond delay="0"/>
                                  </p:stCondLst>
                                  <p:childTnLst>
                                    <p:animMotion origin="layout" path="M -1.38889E-6 0.01204 L 0.18108 -0.00092 " pathEditMode="relative" rAng="0" ptsTypes="AA">
                                      <p:cBhvr>
                                        <p:cTn id="205" dur="1000" fill="hold"/>
                                        <p:tgtEl>
                                          <p:spTgt spid="19"/>
                                        </p:tgtEl>
                                        <p:attrNameLst>
                                          <p:attrName>ppt_x</p:attrName>
                                          <p:attrName>ppt_y</p:attrName>
                                        </p:attrNameLst>
                                      </p:cBhvr>
                                      <p:rCtr x="90" y="-6"/>
                                    </p:animMotion>
                                  </p:childTnLst>
                                </p:cTn>
                              </p:par>
                              <p:par>
                                <p:cTn id="206" presetID="63" presetClass="path" presetSubtype="0" accel="50000" decel="50000" fill="hold" grpId="1" nodeType="withEffect">
                                  <p:stCondLst>
                                    <p:cond delay="0"/>
                                  </p:stCondLst>
                                  <p:childTnLst>
                                    <p:animMotion origin="layout" path="M 0.0007 0.05741 L 0.21233 0.03496 " pathEditMode="relative" rAng="0" ptsTypes="AA">
                                      <p:cBhvr>
                                        <p:cTn id="207" dur="1000" fill="hold"/>
                                        <p:tgtEl>
                                          <p:spTgt spid="21"/>
                                        </p:tgtEl>
                                        <p:attrNameLst>
                                          <p:attrName>ppt_x</p:attrName>
                                          <p:attrName>ppt_y</p:attrName>
                                        </p:attrNameLst>
                                      </p:cBhvr>
                                      <p:rCtr x="106" y="-11"/>
                                    </p:animMotion>
                                  </p:childTnLst>
                                </p:cTn>
                              </p:par>
                            </p:childTnLst>
                          </p:cTn>
                        </p:par>
                      </p:childTnLst>
                    </p:cTn>
                  </p:par>
                  <p:par>
                    <p:cTn id="208" fill="hold">
                      <p:stCondLst>
                        <p:cond delay="indefinite"/>
                      </p:stCondLst>
                      <p:childTnLst>
                        <p:par>
                          <p:cTn id="209" fill="hold">
                            <p:stCondLst>
                              <p:cond delay="0"/>
                            </p:stCondLst>
                            <p:childTnLst>
                              <p:par>
                                <p:cTn id="210" presetID="1" presetClass="exit" presetSubtype="0" fill="hold" grpId="2" nodeType="clickEffect">
                                  <p:stCondLst>
                                    <p:cond delay="0"/>
                                  </p:stCondLst>
                                  <p:childTnLst>
                                    <p:set>
                                      <p:cBhvr>
                                        <p:cTn id="211" dur="1" fill="hold">
                                          <p:stCondLst>
                                            <p:cond delay="0"/>
                                          </p:stCondLst>
                                        </p:cTn>
                                        <p:tgtEl>
                                          <p:spTgt spid="15"/>
                                        </p:tgtEl>
                                        <p:attrNameLst>
                                          <p:attrName>style.visibility</p:attrName>
                                        </p:attrNameLst>
                                      </p:cBhvr>
                                      <p:to>
                                        <p:strVal val="hidden"/>
                                      </p:to>
                                    </p:set>
                                  </p:childTnLst>
                                </p:cTn>
                              </p:par>
                              <p:par>
                                <p:cTn id="212" presetID="1" presetClass="exit" presetSubtype="0" fill="hold" grpId="2" nodeType="withEffect">
                                  <p:stCondLst>
                                    <p:cond delay="0"/>
                                  </p:stCondLst>
                                  <p:childTnLst>
                                    <p:set>
                                      <p:cBhvr>
                                        <p:cTn id="213" dur="1" fill="hold">
                                          <p:stCondLst>
                                            <p:cond delay="0"/>
                                          </p:stCondLst>
                                        </p:cTn>
                                        <p:tgtEl>
                                          <p:spTgt spid="17"/>
                                        </p:tgtEl>
                                        <p:attrNameLst>
                                          <p:attrName>style.visibility</p:attrName>
                                        </p:attrNameLst>
                                      </p:cBhvr>
                                      <p:to>
                                        <p:strVal val="hidden"/>
                                      </p:to>
                                    </p:set>
                                  </p:childTnLst>
                                </p:cTn>
                              </p:par>
                              <p:par>
                                <p:cTn id="214" presetID="1" presetClass="exit" presetSubtype="0" fill="hold" grpId="2" nodeType="withEffect">
                                  <p:stCondLst>
                                    <p:cond delay="0"/>
                                  </p:stCondLst>
                                  <p:childTnLst>
                                    <p:set>
                                      <p:cBhvr>
                                        <p:cTn id="215" dur="1" fill="hold">
                                          <p:stCondLst>
                                            <p:cond delay="0"/>
                                          </p:stCondLst>
                                        </p:cTn>
                                        <p:tgtEl>
                                          <p:spTgt spid="19"/>
                                        </p:tgtEl>
                                        <p:attrNameLst>
                                          <p:attrName>style.visibility</p:attrName>
                                        </p:attrNameLst>
                                      </p:cBhvr>
                                      <p:to>
                                        <p:strVal val="hidden"/>
                                      </p:to>
                                    </p:set>
                                  </p:childTnLst>
                                </p:cTn>
                              </p:par>
                              <p:par>
                                <p:cTn id="216" presetID="1" presetClass="exit" presetSubtype="0" fill="hold" grpId="2" nodeType="withEffect">
                                  <p:stCondLst>
                                    <p:cond delay="0"/>
                                  </p:stCondLst>
                                  <p:childTnLst>
                                    <p:set>
                                      <p:cBhvr>
                                        <p:cTn id="217" dur="1" fill="hold">
                                          <p:stCondLst>
                                            <p:cond delay="0"/>
                                          </p:stCondLst>
                                        </p:cTn>
                                        <p:tgtEl>
                                          <p:spTgt spid="21"/>
                                        </p:tgtEl>
                                        <p:attrNameLst>
                                          <p:attrName>style.visibility</p:attrName>
                                        </p:attrNameLst>
                                      </p:cBhvr>
                                      <p:to>
                                        <p:strVal val="hidden"/>
                                      </p:to>
                                    </p:set>
                                  </p:childTnLst>
                                </p:cTn>
                              </p:par>
                              <p:par>
                                <p:cTn id="218" presetID="1" presetClass="exit" presetSubtype="0" fill="hold" grpId="0" nodeType="withEffect">
                                  <p:stCondLst>
                                    <p:cond delay="0"/>
                                  </p:stCondLst>
                                  <p:childTnLst>
                                    <p:set>
                                      <p:cBhvr>
                                        <p:cTn id="219" dur="1" fill="hold">
                                          <p:stCondLst>
                                            <p:cond delay="0"/>
                                          </p:stCondLst>
                                        </p:cTn>
                                        <p:tgtEl>
                                          <p:spTgt spid="36"/>
                                        </p:tgtEl>
                                        <p:attrNameLst>
                                          <p:attrName>style.visibility</p:attrName>
                                        </p:attrNameLst>
                                      </p:cBhvr>
                                      <p:to>
                                        <p:strVal val="hidden"/>
                                      </p:to>
                                    </p:set>
                                  </p:childTnLst>
                                </p:cTn>
                              </p:par>
                              <p:par>
                                <p:cTn id="220" presetID="1" presetClass="exit" presetSubtype="0" fill="hold" grpId="0" nodeType="withEffect">
                                  <p:stCondLst>
                                    <p:cond delay="0"/>
                                  </p:stCondLst>
                                  <p:childTnLst>
                                    <p:set>
                                      <p:cBhvr>
                                        <p:cTn id="221" dur="1" fill="hold">
                                          <p:stCondLst>
                                            <p:cond delay="0"/>
                                          </p:stCondLst>
                                        </p:cTn>
                                        <p:tgtEl>
                                          <p:spTgt spid="26"/>
                                        </p:tgtEl>
                                        <p:attrNameLst>
                                          <p:attrName>style.visibility</p:attrName>
                                        </p:attrNameLst>
                                      </p:cBhvr>
                                      <p:to>
                                        <p:strVal val="hidden"/>
                                      </p:to>
                                    </p:set>
                                  </p:childTnLst>
                                </p:cTn>
                              </p:par>
                              <p:par>
                                <p:cTn id="222" presetID="1" presetClass="exit" presetSubtype="0" fill="hold" grpId="0" nodeType="withEffect">
                                  <p:stCondLst>
                                    <p:cond delay="0"/>
                                  </p:stCondLst>
                                  <p:childTnLst>
                                    <p:set>
                                      <p:cBhvr>
                                        <p:cTn id="223" dur="1" fill="hold">
                                          <p:stCondLst>
                                            <p:cond delay="0"/>
                                          </p:stCondLst>
                                        </p:cTn>
                                        <p:tgtEl>
                                          <p:spTgt spid="25"/>
                                        </p:tgtEl>
                                        <p:attrNameLst>
                                          <p:attrName>style.visibility</p:attrName>
                                        </p:attrNameLst>
                                      </p:cBhvr>
                                      <p:to>
                                        <p:strVal val="hidden"/>
                                      </p:to>
                                    </p:set>
                                  </p:childTnLst>
                                </p:cTn>
                              </p:par>
                              <p:par>
                                <p:cTn id="224" presetID="1" presetClass="exit" presetSubtype="0" fill="hold" grpId="0" nodeType="withEffect">
                                  <p:stCondLst>
                                    <p:cond delay="0"/>
                                  </p:stCondLst>
                                  <p:childTnLst>
                                    <p:set>
                                      <p:cBhvr>
                                        <p:cTn id="225" dur="1" fill="hold">
                                          <p:stCondLst>
                                            <p:cond delay="0"/>
                                          </p:stCondLst>
                                        </p:cTn>
                                        <p:tgtEl>
                                          <p:spTgt spid="30"/>
                                        </p:tgtEl>
                                        <p:attrNameLst>
                                          <p:attrName>style.visibility</p:attrName>
                                        </p:attrNameLst>
                                      </p:cBhvr>
                                      <p:to>
                                        <p:strVal val="hidden"/>
                                      </p:to>
                                    </p:set>
                                  </p:childTnLst>
                                </p:cTn>
                              </p:par>
                              <p:par>
                                <p:cTn id="226" presetID="1" presetClass="exit" presetSubtype="0" fill="hold" grpId="0" nodeType="withEffect">
                                  <p:stCondLst>
                                    <p:cond delay="0"/>
                                  </p:stCondLst>
                                  <p:childTnLst>
                                    <p:set>
                                      <p:cBhvr>
                                        <p:cTn id="227" dur="1" fill="hold">
                                          <p:stCondLst>
                                            <p:cond delay="0"/>
                                          </p:stCondLst>
                                        </p:cTn>
                                        <p:tgtEl>
                                          <p:spTgt spid="31"/>
                                        </p:tgtEl>
                                        <p:attrNameLst>
                                          <p:attrName>style.visibility</p:attrName>
                                        </p:attrNameLst>
                                      </p:cBhvr>
                                      <p:to>
                                        <p:strVal val="hidden"/>
                                      </p:to>
                                    </p:set>
                                  </p:childTnLst>
                                </p:cTn>
                              </p:par>
                              <p:par>
                                <p:cTn id="228" presetID="1" presetClass="exit" presetSubtype="0" fill="hold" grpId="0" nodeType="withEffect">
                                  <p:stCondLst>
                                    <p:cond delay="0"/>
                                  </p:stCondLst>
                                  <p:childTnLst>
                                    <p:set>
                                      <p:cBhvr>
                                        <p:cTn id="229" dur="1" fill="hold">
                                          <p:stCondLst>
                                            <p:cond delay="0"/>
                                          </p:stCondLst>
                                        </p:cTn>
                                        <p:tgtEl>
                                          <p:spTgt spid="33"/>
                                        </p:tgtEl>
                                        <p:attrNameLst>
                                          <p:attrName>style.visibility</p:attrName>
                                        </p:attrNameLst>
                                      </p:cBhvr>
                                      <p:to>
                                        <p:strVal val="hidden"/>
                                      </p:to>
                                    </p:set>
                                  </p:childTnLst>
                                </p:cTn>
                              </p:par>
                              <p:par>
                                <p:cTn id="230" presetID="1" presetClass="exit" presetSubtype="0" fill="hold" grpId="0" nodeType="withEffect">
                                  <p:stCondLst>
                                    <p:cond delay="0"/>
                                  </p:stCondLst>
                                  <p:childTnLst>
                                    <p:set>
                                      <p:cBhvr>
                                        <p:cTn id="231" dur="1" fill="hold">
                                          <p:stCondLst>
                                            <p:cond delay="0"/>
                                          </p:stCondLst>
                                        </p:cTn>
                                        <p:tgtEl>
                                          <p:spTgt spid="35"/>
                                        </p:tgtEl>
                                        <p:attrNameLst>
                                          <p:attrName>style.visibility</p:attrName>
                                        </p:attrNameLst>
                                      </p:cBhvr>
                                      <p:to>
                                        <p:strVal val="hidden"/>
                                      </p:to>
                                    </p:set>
                                  </p:childTnLst>
                                </p:cTn>
                              </p:par>
                              <p:par>
                                <p:cTn id="232" presetID="1" presetClass="exit" presetSubtype="0" fill="hold" grpId="0" nodeType="withEffect">
                                  <p:stCondLst>
                                    <p:cond delay="0"/>
                                  </p:stCondLst>
                                  <p:childTnLst>
                                    <p:set>
                                      <p:cBhvr>
                                        <p:cTn id="233" dur="1" fill="hold">
                                          <p:stCondLst>
                                            <p:cond delay="0"/>
                                          </p:stCondLst>
                                        </p:cTn>
                                        <p:tgtEl>
                                          <p:spTgt spid="34"/>
                                        </p:tgtEl>
                                        <p:attrNameLst>
                                          <p:attrName>style.visibility</p:attrName>
                                        </p:attrNameLst>
                                      </p:cBhvr>
                                      <p:to>
                                        <p:strVal val="hidden"/>
                                      </p:to>
                                    </p:set>
                                  </p:childTnLst>
                                </p:cTn>
                              </p:par>
                              <p:par>
                                <p:cTn id="234" presetID="1" presetClass="exit" presetSubtype="0" fill="hold" grpId="0" nodeType="withEffect">
                                  <p:stCondLst>
                                    <p:cond delay="0"/>
                                  </p:stCondLst>
                                  <p:childTnLst>
                                    <p:set>
                                      <p:cBhvr>
                                        <p:cTn id="235" dur="1" fill="hold">
                                          <p:stCondLst>
                                            <p:cond delay="0"/>
                                          </p:stCondLst>
                                        </p:cTn>
                                        <p:tgtEl>
                                          <p:spTgt spid="38"/>
                                        </p:tgtEl>
                                        <p:attrNameLst>
                                          <p:attrName>style.visibility</p:attrName>
                                        </p:attrNameLst>
                                      </p:cBhvr>
                                      <p:to>
                                        <p:strVal val="hidden"/>
                                      </p:to>
                                    </p:set>
                                  </p:childTnLst>
                                </p:cTn>
                              </p:par>
                              <p:par>
                                <p:cTn id="236" presetID="1" presetClass="exit" presetSubtype="0" fill="hold" grpId="0" nodeType="withEffect">
                                  <p:stCondLst>
                                    <p:cond delay="0"/>
                                  </p:stCondLst>
                                  <p:childTnLst>
                                    <p:set>
                                      <p:cBhvr>
                                        <p:cTn id="237" dur="1" fill="hold">
                                          <p:stCondLst>
                                            <p:cond delay="0"/>
                                          </p:stCondLst>
                                        </p:cTn>
                                        <p:tgtEl>
                                          <p:spTgt spid="39"/>
                                        </p:tgtEl>
                                        <p:attrNameLst>
                                          <p:attrName>style.visibility</p:attrName>
                                        </p:attrNameLst>
                                      </p:cBhvr>
                                      <p:to>
                                        <p:strVal val="hidden"/>
                                      </p:to>
                                    </p:set>
                                  </p:childTnLst>
                                </p:cTn>
                              </p:par>
                            </p:childTnLst>
                          </p:cTn>
                        </p:par>
                        <p:par>
                          <p:cTn id="238" fill="hold">
                            <p:stCondLst>
                              <p:cond delay="0"/>
                            </p:stCondLst>
                            <p:childTnLst>
                              <p:par>
                                <p:cTn id="239" presetID="64" presetClass="path" presetSubtype="0" accel="50000" decel="50000" fill="hold" grpId="1" nodeType="afterEffect">
                                  <p:stCondLst>
                                    <p:cond delay="0"/>
                                  </p:stCondLst>
                                  <p:childTnLst>
                                    <p:animMotion origin="layout" path="M -0.2368 -0.12986 L -0.23177 -0.16273 " pathEditMode="relative" rAng="0" ptsTypes="AA">
                                      <p:cBhvr>
                                        <p:cTn id="240" dur="500" fill="hold"/>
                                        <p:tgtEl>
                                          <p:spTgt spid="36"/>
                                        </p:tgtEl>
                                        <p:attrNameLst>
                                          <p:attrName>ppt_x</p:attrName>
                                          <p:attrName>ppt_y</p:attrName>
                                        </p:attrNameLst>
                                      </p:cBhvr>
                                      <p:rCtr x="2" y="-16"/>
                                    </p:animMotion>
                                  </p:childTnLst>
                                </p:cTn>
                              </p:par>
                              <p:par>
                                <p:cTn id="241" presetID="64" presetClass="path" presetSubtype="0" accel="50000" decel="50000" fill="hold" grpId="1" nodeType="withEffect">
                                  <p:stCondLst>
                                    <p:cond delay="0"/>
                                  </p:stCondLst>
                                  <p:childTnLst>
                                    <p:animMotion origin="layout" path="M -0.22517 0.01713 L -0.21597 -0.01226 " pathEditMode="relative" rAng="0" ptsTypes="AA">
                                      <p:cBhvr>
                                        <p:cTn id="242" dur="500" fill="hold"/>
                                        <p:tgtEl>
                                          <p:spTgt spid="26"/>
                                        </p:tgtEl>
                                        <p:attrNameLst>
                                          <p:attrName>ppt_x</p:attrName>
                                          <p:attrName>ppt_y</p:attrName>
                                        </p:attrNameLst>
                                      </p:cBhvr>
                                      <p:rCtr x="5" y="-15"/>
                                    </p:animMotion>
                                  </p:childTnLst>
                                </p:cTn>
                              </p:par>
                              <p:par>
                                <p:cTn id="243" presetID="64" presetClass="path" presetSubtype="0" accel="50000" decel="50000" fill="hold" grpId="1" nodeType="withEffect">
                                  <p:stCondLst>
                                    <p:cond delay="0"/>
                                  </p:stCondLst>
                                  <p:childTnLst>
                                    <p:animMotion origin="layout" path="M -0.16059 0.0919 L -0.15538 0.06088 " pathEditMode="relative" rAng="0" ptsTypes="AA">
                                      <p:cBhvr>
                                        <p:cTn id="244" dur="500" fill="hold"/>
                                        <p:tgtEl>
                                          <p:spTgt spid="25"/>
                                        </p:tgtEl>
                                        <p:attrNameLst>
                                          <p:attrName>ppt_x</p:attrName>
                                          <p:attrName>ppt_y</p:attrName>
                                        </p:attrNameLst>
                                      </p:cBhvr>
                                      <p:rCtr x="3" y="-16"/>
                                    </p:animMotion>
                                  </p:childTnLst>
                                </p:cTn>
                              </p:par>
                              <p:par>
                                <p:cTn id="245" presetID="64" presetClass="path" presetSubtype="0" accel="50000" decel="50000" fill="hold" grpId="1" nodeType="withEffect">
                                  <p:stCondLst>
                                    <p:cond delay="0"/>
                                  </p:stCondLst>
                                  <p:childTnLst>
                                    <p:animMotion origin="layout" path="M -0.24601 0.11204 L -0.22587 0.06945 " pathEditMode="relative" rAng="0" ptsTypes="AA">
                                      <p:cBhvr>
                                        <p:cTn id="246" dur="500" fill="hold"/>
                                        <p:tgtEl>
                                          <p:spTgt spid="30"/>
                                        </p:tgtEl>
                                        <p:attrNameLst>
                                          <p:attrName>ppt_x</p:attrName>
                                          <p:attrName>ppt_y</p:attrName>
                                        </p:attrNameLst>
                                      </p:cBhvr>
                                      <p:rCtr x="10" y="-21"/>
                                    </p:animMotion>
                                  </p:childTnLst>
                                </p:cTn>
                              </p:par>
                              <p:par>
                                <p:cTn id="247" presetID="64" presetClass="path" presetSubtype="0" accel="50000" decel="50000" fill="hold" grpId="1" nodeType="withEffect">
                                  <p:stCondLst>
                                    <p:cond delay="0"/>
                                  </p:stCondLst>
                                  <p:childTnLst>
                                    <p:animMotion origin="layout" path="M -0.20226 -0.08819 L -0.19896 -0.12453 " pathEditMode="relative" rAng="0" ptsTypes="AA">
                                      <p:cBhvr>
                                        <p:cTn id="248" dur="500" fill="hold"/>
                                        <p:tgtEl>
                                          <p:spTgt spid="31"/>
                                        </p:tgtEl>
                                        <p:attrNameLst>
                                          <p:attrName>ppt_x</p:attrName>
                                          <p:attrName>ppt_y</p:attrName>
                                        </p:attrNameLst>
                                      </p:cBhvr>
                                      <p:rCtr x="2" y="-18"/>
                                    </p:animMotion>
                                  </p:childTnLst>
                                </p:cTn>
                              </p:par>
                              <p:par>
                                <p:cTn id="249" presetID="64" presetClass="path" presetSubtype="0" accel="50000" decel="50000" fill="hold" grpId="1" nodeType="withEffect">
                                  <p:stCondLst>
                                    <p:cond delay="0"/>
                                  </p:stCondLst>
                                  <p:childTnLst>
                                    <p:animMotion origin="layout" path="M -0.26041 -0.04329 L -0.25 -0.07894 " pathEditMode="relative" rAng="0" ptsTypes="AA">
                                      <p:cBhvr>
                                        <p:cTn id="250" dur="500" fill="hold"/>
                                        <p:tgtEl>
                                          <p:spTgt spid="33"/>
                                        </p:tgtEl>
                                        <p:attrNameLst>
                                          <p:attrName>ppt_x</p:attrName>
                                          <p:attrName>ppt_y</p:attrName>
                                        </p:attrNameLst>
                                      </p:cBhvr>
                                      <p:rCtr x="5" y="-18"/>
                                    </p:animMotion>
                                  </p:childTnLst>
                                </p:cTn>
                              </p:par>
                              <p:par>
                                <p:cTn id="251" presetID="64" presetClass="path" presetSubtype="0" accel="50000" decel="50000" fill="hold" grpId="1" nodeType="withEffect">
                                  <p:stCondLst>
                                    <p:cond delay="0"/>
                                  </p:stCondLst>
                                  <p:childTnLst>
                                    <p:animMotion origin="layout" path="M -0.13941 0.03473 L -0.12656 -0.00347 " pathEditMode="relative" rAng="0" ptsTypes="AA">
                                      <p:cBhvr>
                                        <p:cTn id="252" dur="500" fill="hold"/>
                                        <p:tgtEl>
                                          <p:spTgt spid="35"/>
                                        </p:tgtEl>
                                        <p:attrNameLst>
                                          <p:attrName>ppt_x</p:attrName>
                                          <p:attrName>ppt_y</p:attrName>
                                        </p:attrNameLst>
                                      </p:cBhvr>
                                      <p:rCtr x="6" y="-19"/>
                                    </p:animMotion>
                                  </p:childTnLst>
                                </p:cTn>
                              </p:par>
                              <p:par>
                                <p:cTn id="253" presetID="64" presetClass="path" presetSubtype="0" accel="50000" decel="50000" fill="hold" grpId="1" nodeType="withEffect">
                                  <p:stCondLst>
                                    <p:cond delay="0"/>
                                  </p:stCondLst>
                                  <p:childTnLst>
                                    <p:animMotion origin="layout" path="M -0.0625 0.36551 L -0.05989 0.33518 " pathEditMode="relative" rAng="0" ptsTypes="AA">
                                      <p:cBhvr>
                                        <p:cTn id="254" dur="500" fill="hold"/>
                                        <p:tgtEl>
                                          <p:spTgt spid="34"/>
                                        </p:tgtEl>
                                        <p:attrNameLst>
                                          <p:attrName>ppt_x</p:attrName>
                                          <p:attrName>ppt_y</p:attrName>
                                        </p:attrNameLst>
                                      </p:cBhvr>
                                      <p:rCtr x="1" y="-15"/>
                                    </p:animMotion>
                                  </p:childTnLst>
                                </p:cTn>
                              </p:par>
                              <p:par>
                                <p:cTn id="255" presetID="64" presetClass="path" presetSubtype="0" accel="50000" decel="50000" fill="hold" grpId="1" nodeType="withEffect">
                                  <p:stCondLst>
                                    <p:cond delay="0"/>
                                  </p:stCondLst>
                                  <p:childTnLst>
                                    <p:animMotion origin="layout" path="M -0.20764 0.2581 L -0.19983 0.22778 " pathEditMode="relative" rAng="0" ptsTypes="AA">
                                      <p:cBhvr>
                                        <p:cTn id="256" dur="500" fill="hold"/>
                                        <p:tgtEl>
                                          <p:spTgt spid="38"/>
                                        </p:tgtEl>
                                        <p:attrNameLst>
                                          <p:attrName>ppt_x</p:attrName>
                                          <p:attrName>ppt_y</p:attrName>
                                        </p:attrNameLst>
                                      </p:cBhvr>
                                      <p:rCtr x="4" y="-15"/>
                                    </p:animMotion>
                                  </p:childTnLst>
                                </p:cTn>
                              </p:par>
                              <p:par>
                                <p:cTn id="257" presetID="64" presetClass="path" presetSubtype="0" accel="50000" decel="50000" fill="hold" grpId="1" nodeType="withEffect">
                                  <p:stCondLst>
                                    <p:cond delay="0"/>
                                  </p:stCondLst>
                                  <p:childTnLst>
                                    <p:animMotion origin="layout" path="M -0.2533 0.375 L -0.2507 0.3419 " pathEditMode="relative" rAng="0" ptsTypes="AA">
                                      <p:cBhvr>
                                        <p:cTn id="258" dur="500" fill="hold"/>
                                        <p:tgtEl>
                                          <p:spTgt spid="39"/>
                                        </p:tgtEl>
                                        <p:attrNameLst>
                                          <p:attrName>ppt_x</p:attrName>
                                          <p:attrName>ppt_y</p:attrName>
                                        </p:attrNameLst>
                                      </p:cBhvr>
                                      <p:rCtr x="1" y="-17"/>
                                    </p:animMotion>
                                  </p:childTnLst>
                                </p:cTn>
                              </p:par>
                            </p:childTnLst>
                          </p:cTn>
                        </p:par>
                        <p:par>
                          <p:cTn id="259" fill="hold">
                            <p:stCondLst>
                              <p:cond delay="500"/>
                            </p:stCondLst>
                            <p:childTnLst>
                              <p:par>
                                <p:cTn id="260" presetID="1" presetClass="entr" presetSubtype="0" fill="hold" grpId="2" nodeType="afterEffect">
                                  <p:stCondLst>
                                    <p:cond delay="0"/>
                                  </p:stCondLst>
                                  <p:childTnLst>
                                    <p:set>
                                      <p:cBhvr>
                                        <p:cTn id="261" dur="1" fill="hold">
                                          <p:stCondLst>
                                            <p:cond delay="0"/>
                                          </p:stCondLst>
                                        </p:cTn>
                                        <p:tgtEl>
                                          <p:spTgt spid="36"/>
                                        </p:tgtEl>
                                        <p:attrNameLst>
                                          <p:attrName>style.visibility</p:attrName>
                                        </p:attrNameLst>
                                      </p:cBhvr>
                                      <p:to>
                                        <p:strVal val="visible"/>
                                      </p:to>
                                    </p:set>
                                  </p:childTnLst>
                                </p:cTn>
                              </p:par>
                              <p:par>
                                <p:cTn id="262" presetID="1" presetClass="entr" presetSubtype="0" fill="hold" grpId="2" nodeType="withEffect">
                                  <p:stCondLst>
                                    <p:cond delay="0"/>
                                  </p:stCondLst>
                                  <p:childTnLst>
                                    <p:set>
                                      <p:cBhvr>
                                        <p:cTn id="263" dur="1" fill="hold">
                                          <p:stCondLst>
                                            <p:cond delay="0"/>
                                          </p:stCondLst>
                                        </p:cTn>
                                        <p:tgtEl>
                                          <p:spTgt spid="26"/>
                                        </p:tgtEl>
                                        <p:attrNameLst>
                                          <p:attrName>style.visibility</p:attrName>
                                        </p:attrNameLst>
                                      </p:cBhvr>
                                      <p:to>
                                        <p:strVal val="visible"/>
                                      </p:to>
                                    </p:set>
                                  </p:childTnLst>
                                </p:cTn>
                              </p:par>
                              <p:par>
                                <p:cTn id="264" presetID="1" presetClass="entr" presetSubtype="0" fill="hold" grpId="2" nodeType="withEffect">
                                  <p:stCondLst>
                                    <p:cond delay="0"/>
                                  </p:stCondLst>
                                  <p:childTnLst>
                                    <p:set>
                                      <p:cBhvr>
                                        <p:cTn id="265" dur="1" fill="hold">
                                          <p:stCondLst>
                                            <p:cond delay="0"/>
                                          </p:stCondLst>
                                        </p:cTn>
                                        <p:tgtEl>
                                          <p:spTgt spid="25"/>
                                        </p:tgtEl>
                                        <p:attrNameLst>
                                          <p:attrName>style.visibility</p:attrName>
                                        </p:attrNameLst>
                                      </p:cBhvr>
                                      <p:to>
                                        <p:strVal val="visible"/>
                                      </p:to>
                                    </p:set>
                                  </p:childTnLst>
                                </p:cTn>
                              </p:par>
                              <p:par>
                                <p:cTn id="266" presetID="1" presetClass="entr" presetSubtype="0" fill="hold" grpId="2" nodeType="withEffect">
                                  <p:stCondLst>
                                    <p:cond delay="0"/>
                                  </p:stCondLst>
                                  <p:childTnLst>
                                    <p:set>
                                      <p:cBhvr>
                                        <p:cTn id="267" dur="1" fill="hold">
                                          <p:stCondLst>
                                            <p:cond delay="0"/>
                                          </p:stCondLst>
                                        </p:cTn>
                                        <p:tgtEl>
                                          <p:spTgt spid="30"/>
                                        </p:tgtEl>
                                        <p:attrNameLst>
                                          <p:attrName>style.visibility</p:attrName>
                                        </p:attrNameLst>
                                      </p:cBhvr>
                                      <p:to>
                                        <p:strVal val="visible"/>
                                      </p:to>
                                    </p:set>
                                  </p:childTnLst>
                                </p:cTn>
                              </p:par>
                              <p:par>
                                <p:cTn id="268" presetID="1" presetClass="entr" presetSubtype="0" fill="hold" grpId="2" nodeType="withEffect">
                                  <p:stCondLst>
                                    <p:cond delay="0"/>
                                  </p:stCondLst>
                                  <p:childTnLst>
                                    <p:set>
                                      <p:cBhvr>
                                        <p:cTn id="269" dur="1" fill="hold">
                                          <p:stCondLst>
                                            <p:cond delay="0"/>
                                          </p:stCondLst>
                                        </p:cTn>
                                        <p:tgtEl>
                                          <p:spTgt spid="31"/>
                                        </p:tgtEl>
                                        <p:attrNameLst>
                                          <p:attrName>style.visibility</p:attrName>
                                        </p:attrNameLst>
                                      </p:cBhvr>
                                      <p:to>
                                        <p:strVal val="visible"/>
                                      </p:to>
                                    </p:set>
                                  </p:childTnLst>
                                </p:cTn>
                              </p:par>
                              <p:par>
                                <p:cTn id="270" presetID="1" presetClass="entr" presetSubtype="0" fill="hold" grpId="2" nodeType="withEffect">
                                  <p:stCondLst>
                                    <p:cond delay="0"/>
                                  </p:stCondLst>
                                  <p:childTnLst>
                                    <p:set>
                                      <p:cBhvr>
                                        <p:cTn id="271" dur="1" fill="hold">
                                          <p:stCondLst>
                                            <p:cond delay="0"/>
                                          </p:stCondLst>
                                        </p:cTn>
                                        <p:tgtEl>
                                          <p:spTgt spid="33"/>
                                        </p:tgtEl>
                                        <p:attrNameLst>
                                          <p:attrName>style.visibility</p:attrName>
                                        </p:attrNameLst>
                                      </p:cBhvr>
                                      <p:to>
                                        <p:strVal val="visible"/>
                                      </p:to>
                                    </p:set>
                                  </p:childTnLst>
                                </p:cTn>
                              </p:par>
                              <p:par>
                                <p:cTn id="272" presetID="1" presetClass="entr" presetSubtype="0" fill="hold" grpId="2" nodeType="withEffect">
                                  <p:stCondLst>
                                    <p:cond delay="0"/>
                                  </p:stCondLst>
                                  <p:childTnLst>
                                    <p:set>
                                      <p:cBhvr>
                                        <p:cTn id="273" dur="1" fill="hold">
                                          <p:stCondLst>
                                            <p:cond delay="0"/>
                                          </p:stCondLst>
                                        </p:cTn>
                                        <p:tgtEl>
                                          <p:spTgt spid="35"/>
                                        </p:tgtEl>
                                        <p:attrNameLst>
                                          <p:attrName>style.visibility</p:attrName>
                                        </p:attrNameLst>
                                      </p:cBhvr>
                                      <p:to>
                                        <p:strVal val="visible"/>
                                      </p:to>
                                    </p:set>
                                  </p:childTnLst>
                                </p:cTn>
                              </p:par>
                              <p:par>
                                <p:cTn id="274" presetID="1" presetClass="entr" presetSubtype="0" fill="hold" grpId="2" nodeType="withEffect">
                                  <p:stCondLst>
                                    <p:cond delay="0"/>
                                  </p:stCondLst>
                                  <p:childTnLst>
                                    <p:set>
                                      <p:cBhvr>
                                        <p:cTn id="275" dur="1" fill="hold">
                                          <p:stCondLst>
                                            <p:cond delay="0"/>
                                          </p:stCondLst>
                                        </p:cTn>
                                        <p:tgtEl>
                                          <p:spTgt spid="34"/>
                                        </p:tgtEl>
                                        <p:attrNameLst>
                                          <p:attrName>style.visibility</p:attrName>
                                        </p:attrNameLst>
                                      </p:cBhvr>
                                      <p:to>
                                        <p:strVal val="visible"/>
                                      </p:to>
                                    </p:set>
                                  </p:childTnLst>
                                </p:cTn>
                              </p:par>
                              <p:par>
                                <p:cTn id="276" presetID="1" presetClass="entr" presetSubtype="0" fill="hold" grpId="2" nodeType="withEffect">
                                  <p:stCondLst>
                                    <p:cond delay="0"/>
                                  </p:stCondLst>
                                  <p:childTnLst>
                                    <p:set>
                                      <p:cBhvr>
                                        <p:cTn id="277" dur="1" fill="hold">
                                          <p:stCondLst>
                                            <p:cond delay="0"/>
                                          </p:stCondLst>
                                        </p:cTn>
                                        <p:tgtEl>
                                          <p:spTgt spid="38"/>
                                        </p:tgtEl>
                                        <p:attrNameLst>
                                          <p:attrName>style.visibility</p:attrName>
                                        </p:attrNameLst>
                                      </p:cBhvr>
                                      <p:to>
                                        <p:strVal val="visible"/>
                                      </p:to>
                                    </p:set>
                                  </p:childTnLst>
                                </p:cTn>
                              </p:par>
                              <p:par>
                                <p:cTn id="278" presetID="1" presetClass="entr" presetSubtype="0" fill="hold" grpId="2" nodeType="withEffect">
                                  <p:stCondLst>
                                    <p:cond delay="0"/>
                                  </p:stCondLst>
                                  <p:childTnLst>
                                    <p:set>
                                      <p:cBhvr>
                                        <p:cTn id="279" dur="1" fill="hold">
                                          <p:stCondLst>
                                            <p:cond delay="0"/>
                                          </p:stCondLst>
                                        </p:cTn>
                                        <p:tgtEl>
                                          <p:spTgt spid="39"/>
                                        </p:tgtEl>
                                        <p:attrNameLst>
                                          <p:attrName>style.visibility</p:attrName>
                                        </p:attrNameLst>
                                      </p:cBhvr>
                                      <p:to>
                                        <p:strVal val="visible"/>
                                      </p:to>
                                    </p:set>
                                  </p:childTnLst>
                                </p:cTn>
                              </p:par>
                            </p:childTnLst>
                          </p:cTn>
                        </p:par>
                      </p:childTnLst>
                    </p:cTn>
                  </p:par>
                  <p:par>
                    <p:cTn id="280" fill="hold">
                      <p:stCondLst>
                        <p:cond delay="indefinite"/>
                      </p:stCondLst>
                      <p:childTnLst>
                        <p:par>
                          <p:cTn id="281" fill="hold">
                            <p:stCondLst>
                              <p:cond delay="0"/>
                            </p:stCondLst>
                            <p:childTnLst>
                              <p:par>
                                <p:cTn id="282" presetID="63" presetClass="path" presetSubtype="0" accel="50000" decel="50000" fill="hold" grpId="3" nodeType="clickEffect">
                                  <p:stCondLst>
                                    <p:cond delay="0"/>
                                  </p:stCondLst>
                                  <p:childTnLst>
                                    <p:animMotion origin="layout" path="M -0.23125 -0.16342 L 0.00313 -0.00069 " pathEditMode="relative" rAng="0" ptsTypes="AA">
                                      <p:cBhvr>
                                        <p:cTn id="283" dur="1000" fill="hold"/>
                                        <p:tgtEl>
                                          <p:spTgt spid="36"/>
                                        </p:tgtEl>
                                        <p:attrNameLst>
                                          <p:attrName>ppt_x</p:attrName>
                                          <p:attrName>ppt_y</p:attrName>
                                        </p:attrNameLst>
                                      </p:cBhvr>
                                      <p:rCtr x="117" y="81"/>
                                    </p:animMotion>
                                  </p:childTnLst>
                                </p:cTn>
                              </p:par>
                              <p:par>
                                <p:cTn id="284" presetID="63" presetClass="path" presetSubtype="0" accel="50000" decel="50000" fill="hold" grpId="3" nodeType="withEffect">
                                  <p:stCondLst>
                                    <p:cond delay="0"/>
                                  </p:stCondLst>
                                  <p:childTnLst>
                                    <p:animMotion origin="layout" path="M -0.21858 -0.01018 L 0.00035 0.00024 " pathEditMode="relative" rAng="0" ptsTypes="AA">
                                      <p:cBhvr>
                                        <p:cTn id="285" dur="1000" fill="hold"/>
                                        <p:tgtEl>
                                          <p:spTgt spid="26"/>
                                        </p:tgtEl>
                                        <p:attrNameLst>
                                          <p:attrName>ppt_x</p:attrName>
                                          <p:attrName>ppt_y</p:attrName>
                                        </p:attrNameLst>
                                      </p:cBhvr>
                                      <p:rCtr x="109" y="5"/>
                                    </p:animMotion>
                                  </p:childTnLst>
                                </p:cTn>
                              </p:par>
                              <p:par>
                                <p:cTn id="286" presetID="63" presetClass="path" presetSubtype="0" accel="50000" decel="50000" fill="hold" grpId="3" nodeType="withEffect">
                                  <p:stCondLst>
                                    <p:cond delay="0"/>
                                  </p:stCondLst>
                                  <p:childTnLst>
                                    <p:animMotion origin="layout" path="M -0.15573 0.06134 L 0.00017 2.22222E-6 " pathEditMode="relative" rAng="0" ptsTypes="AA">
                                      <p:cBhvr>
                                        <p:cTn id="287" dur="1000" fill="hold"/>
                                        <p:tgtEl>
                                          <p:spTgt spid="25"/>
                                        </p:tgtEl>
                                        <p:attrNameLst>
                                          <p:attrName>ppt_x</p:attrName>
                                          <p:attrName>ppt_y</p:attrName>
                                        </p:attrNameLst>
                                      </p:cBhvr>
                                      <p:rCtr x="78" y="-31"/>
                                    </p:animMotion>
                                  </p:childTnLst>
                                </p:cTn>
                              </p:par>
                              <p:par>
                                <p:cTn id="288" presetID="63" presetClass="path" presetSubtype="0" accel="50000" decel="50000" fill="hold" grpId="3" nodeType="withEffect">
                                  <p:stCondLst>
                                    <p:cond delay="0"/>
                                  </p:stCondLst>
                                  <p:childTnLst>
                                    <p:animMotion origin="layout" path="M -0.23004 0.06945 L 0.00052 -0.00069 " pathEditMode="relative" rAng="0" ptsTypes="AA">
                                      <p:cBhvr>
                                        <p:cTn id="289" dur="1000" fill="hold"/>
                                        <p:tgtEl>
                                          <p:spTgt spid="30"/>
                                        </p:tgtEl>
                                        <p:attrNameLst>
                                          <p:attrName>ppt_x</p:attrName>
                                          <p:attrName>ppt_y</p:attrName>
                                        </p:attrNameLst>
                                      </p:cBhvr>
                                      <p:rCtr x="115" y="-35"/>
                                    </p:animMotion>
                                  </p:childTnLst>
                                </p:cTn>
                              </p:par>
                              <p:par>
                                <p:cTn id="290" presetID="63" presetClass="path" presetSubtype="0" accel="50000" decel="50000" fill="hold" grpId="3" nodeType="withEffect">
                                  <p:stCondLst>
                                    <p:cond delay="0"/>
                                  </p:stCondLst>
                                  <p:childTnLst>
                                    <p:animMotion origin="layout" path="M -0.20174 -0.12546 L -0.00052 0.00093 " pathEditMode="relative" rAng="0" ptsTypes="AA">
                                      <p:cBhvr>
                                        <p:cTn id="291" dur="1000" fill="hold"/>
                                        <p:tgtEl>
                                          <p:spTgt spid="31"/>
                                        </p:tgtEl>
                                        <p:attrNameLst>
                                          <p:attrName>ppt_x</p:attrName>
                                          <p:attrName>ppt_y</p:attrName>
                                        </p:attrNameLst>
                                      </p:cBhvr>
                                      <p:rCtr x="101" y="63"/>
                                    </p:animMotion>
                                  </p:childTnLst>
                                </p:cTn>
                              </p:par>
                              <p:par>
                                <p:cTn id="292" presetID="63" presetClass="path" presetSubtype="0" accel="50000" decel="50000" fill="hold" grpId="3" nodeType="withEffect">
                                  <p:stCondLst>
                                    <p:cond delay="0"/>
                                  </p:stCondLst>
                                  <p:childTnLst>
                                    <p:animMotion origin="layout" path="M -0.25139 -0.07986 L 0.00122 0.00069 " pathEditMode="relative" rAng="0" ptsTypes="AA">
                                      <p:cBhvr>
                                        <p:cTn id="293" dur="1000" fill="hold"/>
                                        <p:tgtEl>
                                          <p:spTgt spid="33"/>
                                        </p:tgtEl>
                                        <p:attrNameLst>
                                          <p:attrName>ppt_x</p:attrName>
                                          <p:attrName>ppt_y</p:attrName>
                                        </p:attrNameLst>
                                      </p:cBhvr>
                                      <p:rCtr x="126" y="40"/>
                                    </p:animMotion>
                                  </p:childTnLst>
                                </p:cTn>
                              </p:par>
                              <p:par>
                                <p:cTn id="294" presetID="63" presetClass="path" presetSubtype="0" accel="50000" decel="50000" fill="hold" grpId="3" nodeType="withEffect">
                                  <p:stCondLst>
                                    <p:cond delay="0"/>
                                  </p:stCondLst>
                                  <p:childTnLst>
                                    <p:animMotion origin="layout" path="M -0.12726 -0.00277 L -0.00069 0.00139 " pathEditMode="relative" rAng="0" ptsTypes="AA">
                                      <p:cBhvr>
                                        <p:cTn id="295" dur="1000" fill="hold"/>
                                        <p:tgtEl>
                                          <p:spTgt spid="35"/>
                                        </p:tgtEl>
                                        <p:attrNameLst>
                                          <p:attrName>ppt_x</p:attrName>
                                          <p:attrName>ppt_y</p:attrName>
                                        </p:attrNameLst>
                                      </p:cBhvr>
                                      <p:rCtr x="63" y="2"/>
                                    </p:animMotion>
                                  </p:childTnLst>
                                </p:cTn>
                              </p:par>
                              <p:par>
                                <p:cTn id="296" presetID="63" presetClass="path" presetSubtype="0" accel="50000" decel="50000" fill="hold" grpId="3" nodeType="withEffect">
                                  <p:stCondLst>
                                    <p:cond delay="0"/>
                                  </p:stCondLst>
                                  <p:childTnLst>
                                    <p:animMotion origin="layout" path="M -0.0592 0.33241 L -1.94444E-6 0.00162 " pathEditMode="relative" rAng="0" ptsTypes="AA">
                                      <p:cBhvr>
                                        <p:cTn id="297" dur="1000" fill="hold"/>
                                        <p:tgtEl>
                                          <p:spTgt spid="34"/>
                                        </p:tgtEl>
                                        <p:attrNameLst>
                                          <p:attrName>ppt_x</p:attrName>
                                          <p:attrName>ppt_y</p:attrName>
                                        </p:attrNameLst>
                                      </p:cBhvr>
                                      <p:rCtr x="30" y="-166"/>
                                    </p:animMotion>
                                  </p:childTnLst>
                                </p:cTn>
                              </p:par>
                              <p:par>
                                <p:cTn id="298" presetID="63" presetClass="path" presetSubtype="0" accel="50000" decel="50000" fill="hold" grpId="3" nodeType="withEffect">
                                  <p:stCondLst>
                                    <p:cond delay="0"/>
                                  </p:stCondLst>
                                  <p:childTnLst>
                                    <p:animMotion origin="layout" path="M -0.20087 0.22732 L -0.00087 0.00046 " pathEditMode="relative" rAng="0" ptsTypes="AA">
                                      <p:cBhvr>
                                        <p:cTn id="299" dur="1000" fill="hold"/>
                                        <p:tgtEl>
                                          <p:spTgt spid="38"/>
                                        </p:tgtEl>
                                        <p:attrNameLst>
                                          <p:attrName>ppt_x</p:attrName>
                                          <p:attrName>ppt_y</p:attrName>
                                        </p:attrNameLst>
                                      </p:cBhvr>
                                      <p:rCtr x="100" y="-113"/>
                                    </p:animMotion>
                                  </p:childTnLst>
                                </p:cTn>
                              </p:par>
                              <p:par>
                                <p:cTn id="300" presetID="63" presetClass="path" presetSubtype="0" accel="50000" decel="50000" fill="hold" grpId="3" nodeType="withEffect">
                                  <p:stCondLst>
                                    <p:cond delay="0"/>
                                  </p:stCondLst>
                                  <p:childTnLst>
                                    <p:animMotion origin="layout" path="M -0.25087 0.33842 L 0.00121 -0.00185 " pathEditMode="relative" rAng="0" ptsTypes="AA">
                                      <p:cBhvr>
                                        <p:cTn id="301" dur="1000" fill="hold"/>
                                        <p:tgtEl>
                                          <p:spTgt spid="39"/>
                                        </p:tgtEl>
                                        <p:attrNameLst>
                                          <p:attrName>ppt_x</p:attrName>
                                          <p:attrName>ppt_y</p:attrName>
                                        </p:attrNameLst>
                                      </p:cBhvr>
                                      <p:rCtr x="126" y="-170"/>
                                    </p:animMotion>
                                  </p:childTnLst>
                                </p:cTn>
                              </p:par>
                              <p:par>
                                <p:cTn id="302" presetID="35" presetClass="path" presetSubtype="0" accel="50000" decel="50000" fill="hold" grpId="5" nodeType="withEffect">
                                  <p:stCondLst>
                                    <p:cond delay="0"/>
                                  </p:stCondLst>
                                  <p:childTnLst>
                                    <p:animMotion origin="layout" path="M 0.22465 -0.02986 L 1.94444E-6 0.00046 " pathEditMode="relative" rAng="0" ptsTypes="AA">
                                      <p:cBhvr>
                                        <p:cTn id="303" dur="1000" fill="hold"/>
                                        <p:tgtEl>
                                          <p:spTgt spid="37"/>
                                        </p:tgtEl>
                                        <p:attrNameLst>
                                          <p:attrName>ppt_x</p:attrName>
                                          <p:attrName>ppt_y</p:attrName>
                                        </p:attrNameLst>
                                      </p:cBhvr>
                                      <p:rCtr x="-112" y="15"/>
                                    </p:animMotion>
                                  </p:childTnLst>
                                </p:cTn>
                              </p:par>
                            </p:childTnLst>
                          </p:cTn>
                        </p:par>
                      </p:childTnLst>
                    </p:cTn>
                  </p:par>
                  <p:par>
                    <p:cTn id="304" fill="hold">
                      <p:stCondLst>
                        <p:cond delay="indefinite"/>
                      </p:stCondLst>
                      <p:childTnLst>
                        <p:par>
                          <p:cTn id="305" fill="hold">
                            <p:stCondLst>
                              <p:cond delay="0"/>
                            </p:stCondLst>
                            <p:childTnLst>
                              <p:par>
                                <p:cTn id="306" presetID="1" presetClass="entr" presetSubtype="0" fill="hold" nodeType="clickEffect">
                                  <p:stCondLst>
                                    <p:cond delay="0"/>
                                  </p:stCondLst>
                                  <p:childTnLst>
                                    <p:set>
                                      <p:cBhvr>
                                        <p:cTn id="307" dur="1" fill="hold">
                                          <p:stCondLst>
                                            <p:cond delay="0"/>
                                          </p:stCondLst>
                                        </p:cTn>
                                        <p:tgtEl>
                                          <p:spTgt spid="62"/>
                                        </p:tgtEl>
                                        <p:attrNameLst>
                                          <p:attrName>style.visibility</p:attrName>
                                        </p:attrNameLst>
                                      </p:cBhvr>
                                      <p:to>
                                        <p:strVal val="visible"/>
                                      </p:to>
                                    </p:set>
                                  </p:childTnLst>
                                </p:cTn>
                              </p:par>
                              <p:par>
                                <p:cTn id="308" presetID="1" presetClass="entr" presetSubtype="0" fill="hold" grpId="0" nodeType="withEffect">
                                  <p:stCondLst>
                                    <p:cond delay="0"/>
                                  </p:stCondLst>
                                  <p:childTnLst>
                                    <p:set>
                                      <p:cBhvr>
                                        <p:cTn id="309" dur="1" fill="hold">
                                          <p:stCondLst>
                                            <p:cond delay="0"/>
                                          </p:stCondLst>
                                        </p:cTn>
                                        <p:tgtEl>
                                          <p:spTgt spid="65"/>
                                        </p:tgtEl>
                                        <p:attrNameLst>
                                          <p:attrName>style.visibility</p:attrName>
                                        </p:attrNameLst>
                                      </p:cBhvr>
                                      <p:to>
                                        <p:strVal val="visible"/>
                                      </p:to>
                                    </p:set>
                                  </p:childTnLst>
                                </p:cTn>
                              </p:par>
                            </p:childTnLst>
                          </p:cTn>
                        </p:par>
                        <p:par>
                          <p:cTn id="310" fill="hold">
                            <p:stCondLst>
                              <p:cond delay="0"/>
                            </p:stCondLst>
                            <p:childTnLst>
                              <p:par>
                                <p:cTn id="311" presetID="1" presetClass="exit" presetSubtype="0" fill="hold" grpId="5" nodeType="afterEffect">
                                  <p:stCondLst>
                                    <p:cond delay="0"/>
                                  </p:stCondLst>
                                  <p:childTnLst>
                                    <p:set>
                                      <p:cBhvr>
                                        <p:cTn id="312" dur="1" fill="hold">
                                          <p:stCondLst>
                                            <p:cond delay="0"/>
                                          </p:stCondLst>
                                        </p:cTn>
                                        <p:tgtEl>
                                          <p:spTgt spid="34"/>
                                        </p:tgtEl>
                                        <p:attrNameLst>
                                          <p:attrName>style.visibility</p:attrName>
                                        </p:attrNameLst>
                                      </p:cBhvr>
                                      <p:to>
                                        <p:strVal val="hidden"/>
                                      </p:to>
                                    </p:set>
                                  </p:childTnLst>
                                </p:cTn>
                              </p:par>
                              <p:par>
                                <p:cTn id="313" presetID="1" presetClass="exit" presetSubtype="0" fill="hold" grpId="5" nodeType="withEffect">
                                  <p:stCondLst>
                                    <p:cond delay="0"/>
                                  </p:stCondLst>
                                  <p:childTnLst>
                                    <p:set>
                                      <p:cBhvr>
                                        <p:cTn id="314" dur="1" fill="hold">
                                          <p:stCondLst>
                                            <p:cond delay="0"/>
                                          </p:stCondLst>
                                        </p:cTn>
                                        <p:tgtEl>
                                          <p:spTgt spid="25"/>
                                        </p:tgtEl>
                                        <p:attrNameLst>
                                          <p:attrName>style.visibility</p:attrName>
                                        </p:attrNameLst>
                                      </p:cBhvr>
                                      <p:to>
                                        <p:strVal val="hidden"/>
                                      </p:to>
                                    </p:set>
                                  </p:childTnLst>
                                </p:cTn>
                              </p:par>
                              <p:par>
                                <p:cTn id="315" presetID="1" presetClass="exit" presetSubtype="0" fill="hold" grpId="5" nodeType="withEffect">
                                  <p:stCondLst>
                                    <p:cond delay="0"/>
                                  </p:stCondLst>
                                  <p:childTnLst>
                                    <p:set>
                                      <p:cBhvr>
                                        <p:cTn id="316" dur="1" fill="hold">
                                          <p:stCondLst>
                                            <p:cond delay="0"/>
                                          </p:stCondLst>
                                        </p:cTn>
                                        <p:tgtEl>
                                          <p:spTgt spid="23"/>
                                        </p:tgtEl>
                                        <p:attrNameLst>
                                          <p:attrName>style.visibility</p:attrName>
                                        </p:attrNameLst>
                                      </p:cBhvr>
                                      <p:to>
                                        <p:strVal val="hidden"/>
                                      </p:to>
                                    </p:set>
                                  </p:childTnLst>
                                </p:cTn>
                              </p:par>
                              <p:par>
                                <p:cTn id="317" presetID="1" presetClass="entr" presetSubtype="0" fill="hold" grpId="0" nodeType="withEffect">
                                  <p:stCondLst>
                                    <p:cond delay="0"/>
                                  </p:stCondLst>
                                  <p:childTnLst>
                                    <p:set>
                                      <p:cBhvr>
                                        <p:cTn id="318" dur="1" fill="hold">
                                          <p:stCondLst>
                                            <p:cond delay="0"/>
                                          </p:stCondLst>
                                        </p:cTn>
                                        <p:tgtEl>
                                          <p:spTgt spid="51"/>
                                        </p:tgtEl>
                                        <p:attrNameLst>
                                          <p:attrName>style.visibility</p:attrName>
                                        </p:attrNameLst>
                                      </p:cBhvr>
                                      <p:to>
                                        <p:strVal val="visible"/>
                                      </p:to>
                                    </p:set>
                                  </p:childTnLst>
                                </p:cTn>
                              </p:par>
                              <p:par>
                                <p:cTn id="319" presetID="1" presetClass="exit" presetSubtype="0" fill="hold" grpId="5" nodeType="withEffect">
                                  <p:stCondLst>
                                    <p:cond delay="0"/>
                                  </p:stCondLst>
                                  <p:childTnLst>
                                    <p:set>
                                      <p:cBhvr>
                                        <p:cTn id="320" dur="1" fill="hold">
                                          <p:stCondLst>
                                            <p:cond delay="0"/>
                                          </p:stCondLst>
                                        </p:cTn>
                                        <p:tgtEl>
                                          <p:spTgt spid="36"/>
                                        </p:tgtEl>
                                        <p:attrNameLst>
                                          <p:attrName>style.visibility</p:attrName>
                                        </p:attrNameLst>
                                      </p:cBhvr>
                                      <p:to>
                                        <p:strVal val="hidden"/>
                                      </p:to>
                                    </p:set>
                                  </p:childTnLst>
                                </p:cTn>
                              </p:par>
                              <p:par>
                                <p:cTn id="321" presetID="1" presetClass="exit" presetSubtype="0" fill="hold" grpId="5" nodeType="withEffect">
                                  <p:stCondLst>
                                    <p:cond delay="0"/>
                                  </p:stCondLst>
                                  <p:childTnLst>
                                    <p:set>
                                      <p:cBhvr>
                                        <p:cTn id="322" dur="1" fill="hold">
                                          <p:stCondLst>
                                            <p:cond delay="0"/>
                                          </p:stCondLst>
                                        </p:cTn>
                                        <p:tgtEl>
                                          <p:spTgt spid="24"/>
                                        </p:tgtEl>
                                        <p:attrNameLst>
                                          <p:attrName>style.visibility</p:attrName>
                                        </p:attrNameLst>
                                      </p:cBhvr>
                                      <p:to>
                                        <p:strVal val="hidden"/>
                                      </p:to>
                                    </p:set>
                                  </p:childTnLst>
                                </p:cTn>
                              </p:par>
                              <p:par>
                                <p:cTn id="323" presetID="1" presetClass="entr" presetSubtype="0" fill="hold" grpId="0" nodeType="withEffect">
                                  <p:stCondLst>
                                    <p:cond delay="0"/>
                                  </p:stCondLst>
                                  <p:childTnLst>
                                    <p:set>
                                      <p:cBhvr>
                                        <p:cTn id="324" dur="1" fill="hold">
                                          <p:stCondLst>
                                            <p:cond delay="0"/>
                                          </p:stCondLst>
                                        </p:cTn>
                                        <p:tgtEl>
                                          <p:spTgt spid="55"/>
                                        </p:tgtEl>
                                        <p:attrNameLst>
                                          <p:attrName>style.visibility</p:attrName>
                                        </p:attrNameLst>
                                      </p:cBhvr>
                                      <p:to>
                                        <p:strVal val="visible"/>
                                      </p:to>
                                    </p:set>
                                  </p:childTnLst>
                                </p:cTn>
                              </p:par>
                              <p:par>
                                <p:cTn id="325" presetID="1" presetClass="exit" presetSubtype="0" fill="hold" grpId="5" nodeType="withEffect">
                                  <p:stCondLst>
                                    <p:cond delay="0"/>
                                  </p:stCondLst>
                                  <p:childTnLst>
                                    <p:set>
                                      <p:cBhvr>
                                        <p:cTn id="326" dur="1" fill="hold">
                                          <p:stCondLst>
                                            <p:cond delay="0"/>
                                          </p:stCondLst>
                                        </p:cTn>
                                        <p:tgtEl>
                                          <p:spTgt spid="28"/>
                                        </p:tgtEl>
                                        <p:attrNameLst>
                                          <p:attrName>style.visibility</p:attrName>
                                        </p:attrNameLst>
                                      </p:cBhvr>
                                      <p:to>
                                        <p:strVal val="hidden"/>
                                      </p:to>
                                    </p:set>
                                  </p:childTnLst>
                                </p:cTn>
                              </p:par>
                              <p:par>
                                <p:cTn id="327" presetID="1" presetClass="exit" presetSubtype="0" fill="hold" grpId="5" nodeType="withEffect">
                                  <p:stCondLst>
                                    <p:cond delay="0"/>
                                  </p:stCondLst>
                                  <p:childTnLst>
                                    <p:set>
                                      <p:cBhvr>
                                        <p:cTn id="328" dur="1" fill="hold">
                                          <p:stCondLst>
                                            <p:cond delay="0"/>
                                          </p:stCondLst>
                                        </p:cTn>
                                        <p:tgtEl>
                                          <p:spTgt spid="32"/>
                                        </p:tgtEl>
                                        <p:attrNameLst>
                                          <p:attrName>style.visibility</p:attrName>
                                        </p:attrNameLst>
                                      </p:cBhvr>
                                      <p:to>
                                        <p:strVal val="hidden"/>
                                      </p:to>
                                    </p:set>
                                  </p:childTnLst>
                                </p:cTn>
                              </p:par>
                              <p:par>
                                <p:cTn id="329" presetID="1" presetClass="exit" presetSubtype="0" fill="hold" grpId="6" nodeType="withEffect">
                                  <p:stCondLst>
                                    <p:cond delay="0"/>
                                  </p:stCondLst>
                                  <p:childTnLst>
                                    <p:set>
                                      <p:cBhvr>
                                        <p:cTn id="330" dur="1" fill="hold">
                                          <p:stCondLst>
                                            <p:cond delay="0"/>
                                          </p:stCondLst>
                                        </p:cTn>
                                        <p:tgtEl>
                                          <p:spTgt spid="37"/>
                                        </p:tgtEl>
                                        <p:attrNameLst>
                                          <p:attrName>style.visibility</p:attrName>
                                        </p:attrNameLst>
                                      </p:cBhvr>
                                      <p:to>
                                        <p:strVal val="hidden"/>
                                      </p:to>
                                    </p:set>
                                  </p:childTnLst>
                                </p:cTn>
                              </p:par>
                              <p:par>
                                <p:cTn id="331" presetID="1" presetClass="entr" presetSubtype="0" fill="hold" grpId="0" nodeType="withEffect">
                                  <p:stCondLst>
                                    <p:cond delay="0"/>
                                  </p:stCondLst>
                                  <p:childTnLst>
                                    <p:set>
                                      <p:cBhvr>
                                        <p:cTn id="332" dur="1" fill="hold">
                                          <p:stCondLst>
                                            <p:cond delay="0"/>
                                          </p:stCondLst>
                                        </p:cTn>
                                        <p:tgtEl>
                                          <p:spTgt spid="57"/>
                                        </p:tgtEl>
                                        <p:attrNameLst>
                                          <p:attrName>style.visibility</p:attrName>
                                        </p:attrNameLst>
                                      </p:cBhvr>
                                      <p:to>
                                        <p:strVal val="visible"/>
                                      </p:to>
                                    </p:set>
                                  </p:childTnLst>
                                </p:cTn>
                              </p:par>
                            </p:childTnLst>
                          </p:cTn>
                        </p:par>
                        <p:par>
                          <p:cTn id="333" fill="hold">
                            <p:stCondLst>
                              <p:cond delay="0"/>
                            </p:stCondLst>
                            <p:childTnLst>
                              <p:par>
                                <p:cTn id="334" presetID="1" presetClass="exit" presetSubtype="0" fill="hold" grpId="5" nodeType="afterEffect">
                                  <p:stCondLst>
                                    <p:cond delay="300"/>
                                  </p:stCondLst>
                                  <p:childTnLst>
                                    <p:set>
                                      <p:cBhvr>
                                        <p:cTn id="335" dur="1" fill="hold">
                                          <p:stCondLst>
                                            <p:cond delay="0"/>
                                          </p:stCondLst>
                                        </p:cTn>
                                        <p:tgtEl>
                                          <p:spTgt spid="29"/>
                                        </p:tgtEl>
                                        <p:attrNameLst>
                                          <p:attrName>style.visibility</p:attrName>
                                        </p:attrNameLst>
                                      </p:cBhvr>
                                      <p:to>
                                        <p:strVal val="hidden"/>
                                      </p:to>
                                    </p:set>
                                  </p:childTnLst>
                                </p:cTn>
                              </p:par>
                              <p:par>
                                <p:cTn id="336" presetID="1" presetClass="exit" presetSubtype="0" fill="hold" grpId="5" nodeType="withEffect">
                                  <p:stCondLst>
                                    <p:cond delay="300"/>
                                  </p:stCondLst>
                                  <p:childTnLst>
                                    <p:set>
                                      <p:cBhvr>
                                        <p:cTn id="337" dur="1" fill="hold">
                                          <p:stCondLst>
                                            <p:cond delay="0"/>
                                          </p:stCondLst>
                                        </p:cTn>
                                        <p:tgtEl>
                                          <p:spTgt spid="26"/>
                                        </p:tgtEl>
                                        <p:attrNameLst>
                                          <p:attrName>style.visibility</p:attrName>
                                        </p:attrNameLst>
                                      </p:cBhvr>
                                      <p:to>
                                        <p:strVal val="hidden"/>
                                      </p:to>
                                    </p:set>
                                  </p:childTnLst>
                                </p:cTn>
                              </p:par>
                              <p:par>
                                <p:cTn id="338" presetID="1" presetClass="entr" presetSubtype="0" fill="hold" grpId="0" nodeType="withEffect">
                                  <p:stCondLst>
                                    <p:cond delay="300"/>
                                  </p:stCondLst>
                                  <p:childTnLst>
                                    <p:set>
                                      <p:cBhvr>
                                        <p:cTn id="339" dur="1" fill="hold">
                                          <p:stCondLst>
                                            <p:cond delay="0"/>
                                          </p:stCondLst>
                                        </p:cTn>
                                        <p:tgtEl>
                                          <p:spTgt spid="52"/>
                                        </p:tgtEl>
                                        <p:attrNameLst>
                                          <p:attrName>style.visibility</p:attrName>
                                        </p:attrNameLst>
                                      </p:cBhvr>
                                      <p:to>
                                        <p:strVal val="visible"/>
                                      </p:to>
                                    </p:set>
                                  </p:childTnLst>
                                </p:cTn>
                              </p:par>
                              <p:par>
                                <p:cTn id="340" presetID="1" presetClass="exit" presetSubtype="0" fill="hold" grpId="5" nodeType="withEffect">
                                  <p:stCondLst>
                                    <p:cond delay="300"/>
                                  </p:stCondLst>
                                  <p:childTnLst>
                                    <p:set>
                                      <p:cBhvr>
                                        <p:cTn id="341" dur="1" fill="hold">
                                          <p:stCondLst>
                                            <p:cond delay="0"/>
                                          </p:stCondLst>
                                        </p:cTn>
                                        <p:tgtEl>
                                          <p:spTgt spid="27"/>
                                        </p:tgtEl>
                                        <p:attrNameLst>
                                          <p:attrName>style.visibility</p:attrName>
                                        </p:attrNameLst>
                                      </p:cBhvr>
                                      <p:to>
                                        <p:strVal val="hidden"/>
                                      </p:to>
                                    </p:set>
                                  </p:childTnLst>
                                </p:cTn>
                              </p:par>
                              <p:par>
                                <p:cTn id="342" presetID="1" presetClass="exit" presetSubtype="0" fill="hold" grpId="5" nodeType="withEffect">
                                  <p:stCondLst>
                                    <p:cond delay="300"/>
                                  </p:stCondLst>
                                  <p:childTnLst>
                                    <p:set>
                                      <p:cBhvr>
                                        <p:cTn id="343" dur="1" fill="hold">
                                          <p:stCondLst>
                                            <p:cond delay="0"/>
                                          </p:stCondLst>
                                        </p:cTn>
                                        <p:tgtEl>
                                          <p:spTgt spid="38"/>
                                        </p:tgtEl>
                                        <p:attrNameLst>
                                          <p:attrName>style.visibility</p:attrName>
                                        </p:attrNameLst>
                                      </p:cBhvr>
                                      <p:to>
                                        <p:strVal val="hidden"/>
                                      </p:to>
                                    </p:set>
                                  </p:childTnLst>
                                </p:cTn>
                              </p:par>
                              <p:par>
                                <p:cTn id="344" presetID="1" presetClass="entr" presetSubtype="0" fill="hold" grpId="0" nodeType="withEffect">
                                  <p:stCondLst>
                                    <p:cond delay="300"/>
                                  </p:stCondLst>
                                  <p:childTnLst>
                                    <p:set>
                                      <p:cBhvr>
                                        <p:cTn id="345" dur="1" fill="hold">
                                          <p:stCondLst>
                                            <p:cond delay="0"/>
                                          </p:stCondLst>
                                        </p:cTn>
                                        <p:tgtEl>
                                          <p:spTgt spid="56"/>
                                        </p:tgtEl>
                                        <p:attrNameLst>
                                          <p:attrName>style.visibility</p:attrName>
                                        </p:attrNameLst>
                                      </p:cBhvr>
                                      <p:to>
                                        <p:strVal val="visible"/>
                                      </p:to>
                                    </p:set>
                                  </p:childTnLst>
                                </p:cTn>
                              </p:par>
                              <p:par>
                                <p:cTn id="346" presetID="1" presetClass="exit" presetSubtype="0" fill="hold" grpId="5" nodeType="withEffect">
                                  <p:stCondLst>
                                    <p:cond delay="300"/>
                                  </p:stCondLst>
                                  <p:childTnLst>
                                    <p:set>
                                      <p:cBhvr>
                                        <p:cTn id="347" dur="1" fill="hold">
                                          <p:stCondLst>
                                            <p:cond delay="0"/>
                                          </p:stCondLst>
                                        </p:cTn>
                                        <p:tgtEl>
                                          <p:spTgt spid="22"/>
                                        </p:tgtEl>
                                        <p:attrNameLst>
                                          <p:attrName>style.visibility</p:attrName>
                                        </p:attrNameLst>
                                      </p:cBhvr>
                                      <p:to>
                                        <p:strVal val="hidden"/>
                                      </p:to>
                                    </p:set>
                                  </p:childTnLst>
                                </p:cTn>
                              </p:par>
                              <p:par>
                                <p:cTn id="348" presetID="1" presetClass="exit" presetSubtype="0" fill="hold" grpId="5" nodeType="withEffect">
                                  <p:stCondLst>
                                    <p:cond delay="300"/>
                                  </p:stCondLst>
                                  <p:childTnLst>
                                    <p:set>
                                      <p:cBhvr>
                                        <p:cTn id="349" dur="1" fill="hold">
                                          <p:stCondLst>
                                            <p:cond delay="0"/>
                                          </p:stCondLst>
                                        </p:cTn>
                                        <p:tgtEl>
                                          <p:spTgt spid="31"/>
                                        </p:tgtEl>
                                        <p:attrNameLst>
                                          <p:attrName>style.visibility</p:attrName>
                                        </p:attrNameLst>
                                      </p:cBhvr>
                                      <p:to>
                                        <p:strVal val="hidden"/>
                                      </p:to>
                                    </p:set>
                                  </p:childTnLst>
                                </p:cTn>
                              </p:par>
                              <p:par>
                                <p:cTn id="350" presetID="1" presetClass="exit" presetSubtype="0" fill="hold" grpId="5" nodeType="withEffect">
                                  <p:stCondLst>
                                    <p:cond delay="300"/>
                                  </p:stCondLst>
                                  <p:childTnLst>
                                    <p:set>
                                      <p:cBhvr>
                                        <p:cTn id="351" dur="1" fill="hold">
                                          <p:stCondLst>
                                            <p:cond delay="0"/>
                                          </p:stCondLst>
                                        </p:cTn>
                                        <p:tgtEl>
                                          <p:spTgt spid="35"/>
                                        </p:tgtEl>
                                        <p:attrNameLst>
                                          <p:attrName>style.visibility</p:attrName>
                                        </p:attrNameLst>
                                      </p:cBhvr>
                                      <p:to>
                                        <p:strVal val="hidden"/>
                                      </p:to>
                                    </p:set>
                                  </p:childTnLst>
                                </p:cTn>
                              </p:par>
                              <p:par>
                                <p:cTn id="352" presetID="1" presetClass="entr" presetSubtype="0" fill="hold" grpId="0" nodeType="withEffect">
                                  <p:stCondLst>
                                    <p:cond delay="300"/>
                                  </p:stCondLst>
                                  <p:childTnLst>
                                    <p:set>
                                      <p:cBhvr>
                                        <p:cTn id="353" dur="1" fill="hold">
                                          <p:stCondLst>
                                            <p:cond delay="0"/>
                                          </p:stCondLst>
                                        </p:cTn>
                                        <p:tgtEl>
                                          <p:spTgt spid="58"/>
                                        </p:tgtEl>
                                        <p:attrNameLst>
                                          <p:attrName>style.visibility</p:attrName>
                                        </p:attrNameLst>
                                      </p:cBhvr>
                                      <p:to>
                                        <p:strVal val="visible"/>
                                      </p:to>
                                    </p:set>
                                  </p:childTnLst>
                                </p:cTn>
                              </p:par>
                            </p:childTnLst>
                          </p:cTn>
                        </p:par>
                        <p:par>
                          <p:cTn id="354" fill="hold">
                            <p:stCondLst>
                              <p:cond delay="300"/>
                            </p:stCondLst>
                            <p:childTnLst>
                              <p:par>
                                <p:cTn id="355" presetID="1" presetClass="exit" presetSubtype="0" fill="hold" grpId="5" nodeType="afterEffect">
                                  <p:stCondLst>
                                    <p:cond delay="300"/>
                                  </p:stCondLst>
                                  <p:childTnLst>
                                    <p:set>
                                      <p:cBhvr>
                                        <p:cTn id="356" dur="1" fill="hold">
                                          <p:stCondLst>
                                            <p:cond delay="0"/>
                                          </p:stCondLst>
                                        </p:cTn>
                                        <p:tgtEl>
                                          <p:spTgt spid="30"/>
                                        </p:tgtEl>
                                        <p:attrNameLst>
                                          <p:attrName>style.visibility</p:attrName>
                                        </p:attrNameLst>
                                      </p:cBhvr>
                                      <p:to>
                                        <p:strVal val="hidden"/>
                                      </p:to>
                                    </p:set>
                                  </p:childTnLst>
                                </p:cTn>
                              </p:par>
                              <p:par>
                                <p:cTn id="357" presetID="1" presetClass="entr" presetSubtype="0" fill="hold" grpId="0" nodeType="withEffect">
                                  <p:stCondLst>
                                    <p:cond delay="300"/>
                                  </p:stCondLst>
                                  <p:childTnLst>
                                    <p:set>
                                      <p:cBhvr>
                                        <p:cTn id="358" dur="1" fill="hold">
                                          <p:stCondLst>
                                            <p:cond delay="0"/>
                                          </p:stCondLst>
                                        </p:cTn>
                                        <p:tgtEl>
                                          <p:spTgt spid="53"/>
                                        </p:tgtEl>
                                        <p:attrNameLst>
                                          <p:attrName>style.visibility</p:attrName>
                                        </p:attrNameLst>
                                      </p:cBhvr>
                                      <p:to>
                                        <p:strVal val="visible"/>
                                      </p:to>
                                    </p:set>
                                  </p:childTnLst>
                                </p:cTn>
                              </p:par>
                              <p:par>
                                <p:cTn id="359" presetID="1" presetClass="exit" presetSubtype="0" fill="hold" grpId="5" nodeType="withEffect">
                                  <p:stCondLst>
                                    <p:cond delay="300"/>
                                  </p:stCondLst>
                                  <p:childTnLst>
                                    <p:set>
                                      <p:cBhvr>
                                        <p:cTn id="360" dur="1" fill="hold">
                                          <p:stCondLst>
                                            <p:cond delay="0"/>
                                          </p:stCondLst>
                                        </p:cTn>
                                        <p:tgtEl>
                                          <p:spTgt spid="33"/>
                                        </p:tgtEl>
                                        <p:attrNameLst>
                                          <p:attrName>style.visibility</p:attrName>
                                        </p:attrNameLst>
                                      </p:cBhvr>
                                      <p:to>
                                        <p:strVal val="hidden"/>
                                      </p:to>
                                    </p:set>
                                  </p:childTnLst>
                                </p:cTn>
                              </p:par>
                              <p:par>
                                <p:cTn id="361" presetID="1" presetClass="entr" presetSubtype="0" fill="hold" grpId="0" nodeType="withEffect">
                                  <p:stCondLst>
                                    <p:cond delay="300"/>
                                  </p:stCondLst>
                                  <p:childTnLst>
                                    <p:set>
                                      <p:cBhvr>
                                        <p:cTn id="362" dur="1" fill="hold">
                                          <p:stCondLst>
                                            <p:cond delay="0"/>
                                          </p:stCondLst>
                                        </p:cTn>
                                        <p:tgtEl>
                                          <p:spTgt spid="59"/>
                                        </p:tgtEl>
                                        <p:attrNameLst>
                                          <p:attrName>style.visibility</p:attrName>
                                        </p:attrNameLst>
                                      </p:cBhvr>
                                      <p:to>
                                        <p:strVal val="visible"/>
                                      </p:to>
                                    </p:set>
                                  </p:childTnLst>
                                </p:cTn>
                              </p:par>
                            </p:childTnLst>
                          </p:cTn>
                        </p:par>
                        <p:par>
                          <p:cTn id="363" fill="hold">
                            <p:stCondLst>
                              <p:cond delay="600"/>
                            </p:stCondLst>
                            <p:childTnLst>
                              <p:par>
                                <p:cTn id="364" presetID="1" presetClass="exit" presetSubtype="0" fill="hold" grpId="5" nodeType="afterEffect">
                                  <p:stCondLst>
                                    <p:cond delay="300"/>
                                  </p:stCondLst>
                                  <p:childTnLst>
                                    <p:set>
                                      <p:cBhvr>
                                        <p:cTn id="365" dur="1" fill="hold">
                                          <p:stCondLst>
                                            <p:cond delay="0"/>
                                          </p:stCondLst>
                                        </p:cTn>
                                        <p:tgtEl>
                                          <p:spTgt spid="39"/>
                                        </p:tgtEl>
                                        <p:attrNameLst>
                                          <p:attrName>style.visibility</p:attrName>
                                        </p:attrNameLst>
                                      </p:cBhvr>
                                      <p:to>
                                        <p:strVal val="hidden"/>
                                      </p:to>
                                    </p:set>
                                  </p:childTnLst>
                                </p:cTn>
                              </p:par>
                              <p:par>
                                <p:cTn id="366" presetID="1" presetClass="entr" presetSubtype="0" fill="hold" grpId="0" nodeType="withEffect">
                                  <p:stCondLst>
                                    <p:cond delay="300"/>
                                  </p:stCondLst>
                                  <p:childTnLst>
                                    <p:set>
                                      <p:cBhvr>
                                        <p:cTn id="367" dur="1" fill="hold">
                                          <p:stCondLst>
                                            <p:cond delay="0"/>
                                          </p:stCondLst>
                                        </p:cTn>
                                        <p:tgtEl>
                                          <p:spTgt spid="54"/>
                                        </p:tgtEl>
                                        <p:attrNameLst>
                                          <p:attrName>style.visibility</p:attrName>
                                        </p:attrNameLst>
                                      </p:cBhvr>
                                      <p:to>
                                        <p:strVal val="visible"/>
                                      </p:to>
                                    </p:set>
                                  </p:childTnLst>
                                </p:cTn>
                              </p:par>
                            </p:childTnLst>
                          </p:cTn>
                        </p:par>
                      </p:childTnLst>
                    </p:cTn>
                  </p:par>
                  <p:par>
                    <p:cTn id="368" fill="hold">
                      <p:stCondLst>
                        <p:cond delay="indefinite"/>
                      </p:stCondLst>
                      <p:childTnLst>
                        <p:par>
                          <p:cTn id="369" fill="hold">
                            <p:stCondLst>
                              <p:cond delay="0"/>
                            </p:stCondLst>
                            <p:childTnLst>
                              <p:par>
                                <p:cTn id="370" presetID="1" presetClass="entr" presetSubtype="0" fill="hold" nodeType="clickEffect">
                                  <p:stCondLst>
                                    <p:cond delay="0"/>
                                  </p:stCondLst>
                                  <p:childTnLst>
                                    <p:set>
                                      <p:cBhvr>
                                        <p:cTn id="371" dur="1" fill="hold">
                                          <p:stCondLst>
                                            <p:cond delay="0"/>
                                          </p:stCondLst>
                                        </p:cTn>
                                        <p:tgtEl>
                                          <p:spTgt spid="68"/>
                                        </p:tgtEl>
                                        <p:attrNameLst>
                                          <p:attrName>style.visibility</p:attrName>
                                        </p:attrNameLst>
                                      </p:cBhvr>
                                      <p:to>
                                        <p:strVal val="visible"/>
                                      </p:to>
                                    </p:set>
                                  </p:childTnLst>
                                </p:cTn>
                              </p:par>
                              <p:par>
                                <p:cTn id="372" presetID="1" presetClass="entr" presetSubtype="0" fill="hold" grpId="0" nodeType="withEffect">
                                  <p:stCondLst>
                                    <p:cond delay="0"/>
                                  </p:stCondLst>
                                  <p:childTnLst>
                                    <p:set>
                                      <p:cBhvr>
                                        <p:cTn id="373" dur="1" fill="hold">
                                          <p:stCondLst>
                                            <p:cond delay="0"/>
                                          </p:stCondLst>
                                        </p:cTn>
                                        <p:tgtEl>
                                          <p:spTgt spid="66"/>
                                        </p:tgtEl>
                                        <p:attrNameLst>
                                          <p:attrName>style.visibility</p:attrName>
                                        </p:attrNameLst>
                                      </p:cBhvr>
                                      <p:to>
                                        <p:strVal val="visible"/>
                                      </p:to>
                                    </p:set>
                                  </p:childTnLst>
                                </p:cTn>
                              </p:par>
                            </p:childTnLst>
                          </p:cTn>
                        </p:par>
                        <p:par>
                          <p:cTn id="374" fill="hold">
                            <p:stCondLst>
                              <p:cond delay="0"/>
                            </p:stCondLst>
                            <p:childTnLst>
                              <p:par>
                                <p:cTn id="375" presetID="63" presetClass="path" presetSubtype="0" accel="50000" decel="50000" fill="hold" grpId="1" nodeType="afterEffect">
                                  <p:stCondLst>
                                    <p:cond delay="0"/>
                                  </p:stCondLst>
                                  <p:childTnLst>
                                    <p:animMotion origin="layout" path="M 5.55556E-7 -7.40741E-7 L 0.15712 0.0206 " pathEditMode="relative" rAng="0" ptsTypes="AA">
                                      <p:cBhvr>
                                        <p:cTn id="376" dur="1000" fill="hold"/>
                                        <p:tgtEl>
                                          <p:spTgt spid="51"/>
                                        </p:tgtEl>
                                        <p:attrNameLst>
                                          <p:attrName>ppt_x</p:attrName>
                                          <p:attrName>ppt_y</p:attrName>
                                        </p:attrNameLst>
                                      </p:cBhvr>
                                      <p:rCtr x="78" y="10"/>
                                    </p:animMotion>
                                  </p:childTnLst>
                                </p:cTn>
                              </p:par>
                              <p:par>
                                <p:cTn id="377" presetID="63" presetClass="path" presetSubtype="0" accel="50000" decel="50000" fill="hold" grpId="1" nodeType="withEffect">
                                  <p:stCondLst>
                                    <p:cond delay="0"/>
                                  </p:stCondLst>
                                  <p:childTnLst>
                                    <p:animMotion origin="layout" path="M 5.55556E-7 2.59259E-6 L 0.12205 0.00879 " pathEditMode="relative" rAng="0" ptsTypes="AA">
                                      <p:cBhvr>
                                        <p:cTn id="378" dur="1000" fill="hold"/>
                                        <p:tgtEl>
                                          <p:spTgt spid="55"/>
                                        </p:tgtEl>
                                        <p:attrNameLst>
                                          <p:attrName>ppt_x</p:attrName>
                                          <p:attrName>ppt_y</p:attrName>
                                        </p:attrNameLst>
                                      </p:cBhvr>
                                      <p:rCtr x="61" y="4"/>
                                    </p:animMotion>
                                  </p:childTnLst>
                                </p:cTn>
                              </p:par>
                              <p:par>
                                <p:cTn id="379" presetID="63" presetClass="path" presetSubtype="0" accel="50000" decel="50000" fill="hold" grpId="1" nodeType="withEffect">
                                  <p:stCondLst>
                                    <p:cond delay="0"/>
                                  </p:stCondLst>
                                  <p:childTnLst>
                                    <p:animMotion origin="layout" path="M 5.55556E-7 -4.07407E-6 L 0.16371 0.02778 " pathEditMode="relative" rAng="0" ptsTypes="AA">
                                      <p:cBhvr>
                                        <p:cTn id="380" dur="1000" fill="hold"/>
                                        <p:tgtEl>
                                          <p:spTgt spid="57"/>
                                        </p:tgtEl>
                                        <p:attrNameLst>
                                          <p:attrName>ppt_x</p:attrName>
                                          <p:attrName>ppt_y</p:attrName>
                                        </p:attrNameLst>
                                      </p:cBhvr>
                                      <p:rCtr x="82" y="14"/>
                                    </p:animMotion>
                                  </p:childTnLst>
                                </p:cTn>
                              </p:par>
                            </p:childTnLst>
                          </p:cTn>
                        </p:par>
                        <p:par>
                          <p:cTn id="381" fill="hold">
                            <p:stCondLst>
                              <p:cond delay="1000"/>
                            </p:stCondLst>
                            <p:childTnLst>
                              <p:par>
                                <p:cTn id="382" presetID="1" presetClass="exit" presetSubtype="0" fill="hold" grpId="2" nodeType="afterEffect">
                                  <p:stCondLst>
                                    <p:cond delay="300"/>
                                  </p:stCondLst>
                                  <p:childTnLst>
                                    <p:set>
                                      <p:cBhvr>
                                        <p:cTn id="383" dur="1" fill="hold">
                                          <p:stCondLst>
                                            <p:cond delay="0"/>
                                          </p:stCondLst>
                                        </p:cTn>
                                        <p:tgtEl>
                                          <p:spTgt spid="51"/>
                                        </p:tgtEl>
                                        <p:attrNameLst>
                                          <p:attrName>style.visibility</p:attrName>
                                        </p:attrNameLst>
                                      </p:cBhvr>
                                      <p:to>
                                        <p:strVal val="hidden"/>
                                      </p:to>
                                    </p:set>
                                  </p:childTnLst>
                                </p:cTn>
                              </p:par>
                              <p:par>
                                <p:cTn id="384" presetID="1" presetClass="exit" presetSubtype="0" fill="hold" grpId="2" nodeType="withEffect">
                                  <p:stCondLst>
                                    <p:cond delay="300"/>
                                  </p:stCondLst>
                                  <p:childTnLst>
                                    <p:set>
                                      <p:cBhvr>
                                        <p:cTn id="385" dur="1" fill="hold">
                                          <p:stCondLst>
                                            <p:cond delay="0"/>
                                          </p:stCondLst>
                                        </p:cTn>
                                        <p:tgtEl>
                                          <p:spTgt spid="55"/>
                                        </p:tgtEl>
                                        <p:attrNameLst>
                                          <p:attrName>style.visibility</p:attrName>
                                        </p:attrNameLst>
                                      </p:cBhvr>
                                      <p:to>
                                        <p:strVal val="hidden"/>
                                      </p:to>
                                    </p:set>
                                  </p:childTnLst>
                                </p:cTn>
                              </p:par>
                              <p:par>
                                <p:cTn id="386" presetID="1" presetClass="exit" presetSubtype="0" fill="hold" grpId="2" nodeType="withEffect">
                                  <p:stCondLst>
                                    <p:cond delay="300"/>
                                  </p:stCondLst>
                                  <p:childTnLst>
                                    <p:set>
                                      <p:cBhvr>
                                        <p:cTn id="387" dur="1" fill="hold">
                                          <p:stCondLst>
                                            <p:cond delay="0"/>
                                          </p:stCondLst>
                                        </p:cTn>
                                        <p:tgtEl>
                                          <p:spTgt spid="57"/>
                                        </p:tgtEl>
                                        <p:attrNameLst>
                                          <p:attrName>style.visibility</p:attrName>
                                        </p:attrNameLst>
                                      </p:cBhvr>
                                      <p:to>
                                        <p:strVal val="hidden"/>
                                      </p:to>
                                    </p:set>
                                  </p:childTnLst>
                                </p:cTn>
                              </p:par>
                            </p:childTnLst>
                          </p:cTn>
                        </p:par>
                        <p:par>
                          <p:cTn id="388" fill="hold">
                            <p:stCondLst>
                              <p:cond delay="1300"/>
                            </p:stCondLst>
                            <p:childTnLst>
                              <p:par>
                                <p:cTn id="389" presetID="1" presetClass="entr" presetSubtype="0" fill="hold" grpId="1" nodeType="afterEffect">
                                  <p:stCondLst>
                                    <p:cond delay="300"/>
                                  </p:stCondLst>
                                  <p:childTnLst>
                                    <p:set>
                                      <p:cBhvr>
                                        <p:cTn id="390" dur="1" fill="hold">
                                          <p:stCondLst>
                                            <p:cond delay="0"/>
                                          </p:stCondLst>
                                        </p:cTn>
                                        <p:tgtEl>
                                          <p:spTgt spid="40"/>
                                        </p:tgtEl>
                                        <p:attrNameLst>
                                          <p:attrName>style.visibility</p:attrName>
                                        </p:attrNameLst>
                                      </p:cBhvr>
                                      <p:to>
                                        <p:strVal val="visible"/>
                                      </p:to>
                                    </p:set>
                                  </p:childTnLst>
                                </p:cTn>
                              </p:par>
                              <p:par>
                                <p:cTn id="391" presetID="1" presetClass="entr" presetSubtype="0" fill="hold" grpId="1" nodeType="withEffect">
                                  <p:stCondLst>
                                    <p:cond delay="300"/>
                                  </p:stCondLst>
                                  <p:childTnLst>
                                    <p:set>
                                      <p:cBhvr>
                                        <p:cTn id="392" dur="1" fill="hold">
                                          <p:stCondLst>
                                            <p:cond delay="0"/>
                                          </p:stCondLst>
                                        </p:cTn>
                                        <p:tgtEl>
                                          <p:spTgt spid="45"/>
                                        </p:tgtEl>
                                        <p:attrNameLst>
                                          <p:attrName>style.visibility</p:attrName>
                                        </p:attrNameLst>
                                      </p:cBhvr>
                                      <p:to>
                                        <p:strVal val="visible"/>
                                      </p:to>
                                    </p:set>
                                  </p:childTnLst>
                                </p:cTn>
                              </p:par>
                              <p:par>
                                <p:cTn id="393" presetID="1" presetClass="entr" presetSubtype="0" fill="hold" grpId="1" nodeType="withEffect">
                                  <p:stCondLst>
                                    <p:cond delay="300"/>
                                  </p:stCondLst>
                                  <p:childTnLst>
                                    <p:set>
                                      <p:cBhvr>
                                        <p:cTn id="394" dur="1" fill="hold">
                                          <p:stCondLst>
                                            <p:cond delay="0"/>
                                          </p:stCondLst>
                                        </p:cTn>
                                        <p:tgtEl>
                                          <p:spTgt spid="48"/>
                                        </p:tgtEl>
                                        <p:attrNameLst>
                                          <p:attrName>style.visibility</p:attrName>
                                        </p:attrNameLst>
                                      </p:cBhvr>
                                      <p:to>
                                        <p:strVal val="visible"/>
                                      </p:to>
                                    </p:set>
                                  </p:childTnLst>
                                </p:cTn>
                              </p:par>
                            </p:childTnLst>
                          </p:cTn>
                        </p:par>
                        <p:par>
                          <p:cTn id="395" fill="hold">
                            <p:stCondLst>
                              <p:cond delay="1600"/>
                            </p:stCondLst>
                            <p:childTnLst>
                              <p:par>
                                <p:cTn id="396" presetID="63" presetClass="path" presetSubtype="0" accel="50000" decel="50000" fill="hold" grpId="0" nodeType="afterEffect">
                                  <p:stCondLst>
                                    <p:cond delay="0"/>
                                  </p:stCondLst>
                                  <p:childTnLst>
                                    <p:animMotion origin="layout" path="M -0.14739 0.04977 L -3.33333E-6 0.00024 " pathEditMode="relative" rAng="0" ptsTypes="AA">
                                      <p:cBhvr>
                                        <p:cTn id="397" dur="1000" fill="hold"/>
                                        <p:tgtEl>
                                          <p:spTgt spid="40"/>
                                        </p:tgtEl>
                                        <p:attrNameLst>
                                          <p:attrName>ppt_x</p:attrName>
                                          <p:attrName>ppt_y</p:attrName>
                                        </p:attrNameLst>
                                      </p:cBhvr>
                                      <p:rCtr x="74" y="-25"/>
                                    </p:animMotion>
                                  </p:childTnLst>
                                </p:cTn>
                              </p:par>
                              <p:par>
                                <p:cTn id="398" presetID="63" presetClass="path" presetSubtype="0" accel="50000" decel="50000" fill="hold" grpId="0" nodeType="withEffect">
                                  <p:stCondLst>
                                    <p:cond delay="0"/>
                                  </p:stCondLst>
                                  <p:childTnLst>
                                    <p:animMotion origin="layout" path="M -0.16649 0.01458 L 0.00156 0.00162 " pathEditMode="relative" rAng="0" ptsTypes="AA">
                                      <p:cBhvr>
                                        <p:cTn id="399" dur="1000" fill="hold"/>
                                        <p:tgtEl>
                                          <p:spTgt spid="45"/>
                                        </p:tgtEl>
                                        <p:attrNameLst>
                                          <p:attrName>ppt_x</p:attrName>
                                          <p:attrName>ppt_y</p:attrName>
                                        </p:attrNameLst>
                                      </p:cBhvr>
                                      <p:rCtr x="84" y="-6"/>
                                    </p:animMotion>
                                  </p:childTnLst>
                                </p:cTn>
                              </p:par>
                              <p:par>
                                <p:cTn id="400" presetID="63" presetClass="path" presetSubtype="0" accel="50000" decel="50000" fill="hold" grpId="0" nodeType="withEffect">
                                  <p:stCondLst>
                                    <p:cond delay="0"/>
                                  </p:stCondLst>
                                  <p:childTnLst>
                                    <p:animMotion origin="layout" path="M -0.13525 0.02639 L -0.00035 0.00115 " pathEditMode="relative" rAng="0" ptsTypes="AA">
                                      <p:cBhvr>
                                        <p:cTn id="401" dur="1000" fill="hold"/>
                                        <p:tgtEl>
                                          <p:spTgt spid="48"/>
                                        </p:tgtEl>
                                        <p:attrNameLst>
                                          <p:attrName>ppt_x</p:attrName>
                                          <p:attrName>ppt_y</p:attrName>
                                        </p:attrNameLst>
                                      </p:cBhvr>
                                      <p:rCtr x="67" y="-13"/>
                                    </p:animMotion>
                                  </p:childTnLst>
                                </p:cTn>
                              </p:par>
                            </p:childTnLst>
                          </p:cTn>
                        </p:par>
                      </p:childTnLst>
                    </p:cTn>
                  </p:par>
                  <p:par>
                    <p:cTn id="402" fill="hold">
                      <p:stCondLst>
                        <p:cond delay="indefinite"/>
                      </p:stCondLst>
                      <p:childTnLst>
                        <p:par>
                          <p:cTn id="403" fill="hold">
                            <p:stCondLst>
                              <p:cond delay="0"/>
                            </p:stCondLst>
                            <p:childTnLst>
                              <p:par>
                                <p:cTn id="404" presetID="63" presetClass="path" presetSubtype="0" accel="50000" decel="50000" fill="hold" grpId="1" nodeType="clickEffect">
                                  <p:stCondLst>
                                    <p:cond delay="0"/>
                                  </p:stCondLst>
                                  <p:childTnLst>
                                    <p:animMotion origin="layout" path="M -0.00382 -0.00046 L 0.12361 -0.01342 " pathEditMode="relative" rAng="0" ptsTypes="AA">
                                      <p:cBhvr>
                                        <p:cTn id="405" dur="1000" fill="hold"/>
                                        <p:tgtEl>
                                          <p:spTgt spid="52"/>
                                        </p:tgtEl>
                                        <p:attrNameLst>
                                          <p:attrName>ppt_x</p:attrName>
                                          <p:attrName>ppt_y</p:attrName>
                                        </p:attrNameLst>
                                      </p:cBhvr>
                                      <p:rCtr x="64" y="-6"/>
                                    </p:animMotion>
                                  </p:childTnLst>
                                </p:cTn>
                              </p:par>
                              <p:par>
                                <p:cTn id="406" presetID="63" presetClass="path" presetSubtype="0" accel="50000" decel="50000" fill="hold" grpId="1" nodeType="withEffect">
                                  <p:stCondLst>
                                    <p:cond delay="0"/>
                                  </p:stCondLst>
                                  <p:childTnLst>
                                    <p:animMotion origin="layout" path="M -0.00156 0.0007 L 0.1283 -0.02523 " pathEditMode="relative" rAng="0" ptsTypes="AA">
                                      <p:cBhvr>
                                        <p:cTn id="407" dur="1000" fill="hold"/>
                                        <p:tgtEl>
                                          <p:spTgt spid="56"/>
                                        </p:tgtEl>
                                        <p:attrNameLst>
                                          <p:attrName>ppt_x</p:attrName>
                                          <p:attrName>ppt_y</p:attrName>
                                        </p:attrNameLst>
                                      </p:cBhvr>
                                      <p:rCtr x="65" y="-13"/>
                                    </p:animMotion>
                                  </p:childTnLst>
                                </p:cTn>
                              </p:par>
                              <p:par>
                                <p:cTn id="408" presetID="63" presetClass="path" presetSubtype="0" accel="50000" decel="50000" fill="hold" grpId="1" nodeType="withEffect">
                                  <p:stCondLst>
                                    <p:cond delay="0"/>
                                  </p:stCondLst>
                                  <p:childTnLst>
                                    <p:animMotion origin="layout" path="M 0.00278 -0.00116 L 0.14636 -0.00718 " pathEditMode="relative" rAng="0" ptsTypes="AA">
                                      <p:cBhvr>
                                        <p:cTn id="409" dur="1000" fill="hold"/>
                                        <p:tgtEl>
                                          <p:spTgt spid="58"/>
                                        </p:tgtEl>
                                        <p:attrNameLst>
                                          <p:attrName>ppt_x</p:attrName>
                                          <p:attrName>ppt_y</p:attrName>
                                        </p:attrNameLst>
                                      </p:cBhvr>
                                      <p:rCtr x="72" y="-3"/>
                                    </p:animMotion>
                                  </p:childTnLst>
                                </p:cTn>
                              </p:par>
                            </p:childTnLst>
                          </p:cTn>
                        </p:par>
                        <p:par>
                          <p:cTn id="410" fill="hold">
                            <p:stCondLst>
                              <p:cond delay="1000"/>
                            </p:stCondLst>
                            <p:childTnLst>
                              <p:par>
                                <p:cTn id="411" presetID="1" presetClass="exit" presetSubtype="0" fill="hold" grpId="2" nodeType="afterEffect">
                                  <p:stCondLst>
                                    <p:cond delay="300"/>
                                  </p:stCondLst>
                                  <p:childTnLst>
                                    <p:set>
                                      <p:cBhvr>
                                        <p:cTn id="412" dur="1" fill="hold">
                                          <p:stCondLst>
                                            <p:cond delay="0"/>
                                          </p:stCondLst>
                                        </p:cTn>
                                        <p:tgtEl>
                                          <p:spTgt spid="52"/>
                                        </p:tgtEl>
                                        <p:attrNameLst>
                                          <p:attrName>style.visibility</p:attrName>
                                        </p:attrNameLst>
                                      </p:cBhvr>
                                      <p:to>
                                        <p:strVal val="hidden"/>
                                      </p:to>
                                    </p:set>
                                  </p:childTnLst>
                                </p:cTn>
                              </p:par>
                              <p:par>
                                <p:cTn id="413" presetID="1" presetClass="exit" presetSubtype="0" fill="hold" grpId="2" nodeType="withEffect">
                                  <p:stCondLst>
                                    <p:cond delay="300"/>
                                  </p:stCondLst>
                                  <p:childTnLst>
                                    <p:set>
                                      <p:cBhvr>
                                        <p:cTn id="414" dur="1" fill="hold">
                                          <p:stCondLst>
                                            <p:cond delay="0"/>
                                          </p:stCondLst>
                                        </p:cTn>
                                        <p:tgtEl>
                                          <p:spTgt spid="56"/>
                                        </p:tgtEl>
                                        <p:attrNameLst>
                                          <p:attrName>style.visibility</p:attrName>
                                        </p:attrNameLst>
                                      </p:cBhvr>
                                      <p:to>
                                        <p:strVal val="hidden"/>
                                      </p:to>
                                    </p:set>
                                  </p:childTnLst>
                                </p:cTn>
                              </p:par>
                              <p:par>
                                <p:cTn id="415" presetID="1" presetClass="exit" presetSubtype="0" fill="hold" grpId="2" nodeType="withEffect">
                                  <p:stCondLst>
                                    <p:cond delay="300"/>
                                  </p:stCondLst>
                                  <p:childTnLst>
                                    <p:set>
                                      <p:cBhvr>
                                        <p:cTn id="416" dur="1" fill="hold">
                                          <p:stCondLst>
                                            <p:cond delay="0"/>
                                          </p:stCondLst>
                                        </p:cTn>
                                        <p:tgtEl>
                                          <p:spTgt spid="58"/>
                                        </p:tgtEl>
                                        <p:attrNameLst>
                                          <p:attrName>style.visibility</p:attrName>
                                        </p:attrNameLst>
                                      </p:cBhvr>
                                      <p:to>
                                        <p:strVal val="hidden"/>
                                      </p:to>
                                    </p:set>
                                  </p:childTnLst>
                                </p:cTn>
                              </p:par>
                            </p:childTnLst>
                          </p:cTn>
                        </p:par>
                        <p:par>
                          <p:cTn id="417" fill="hold">
                            <p:stCondLst>
                              <p:cond delay="1300"/>
                            </p:stCondLst>
                            <p:childTnLst>
                              <p:par>
                                <p:cTn id="418" presetID="1" presetClass="entr" presetSubtype="0" fill="hold" grpId="0" nodeType="afterEffect">
                                  <p:stCondLst>
                                    <p:cond delay="300"/>
                                  </p:stCondLst>
                                  <p:childTnLst>
                                    <p:set>
                                      <p:cBhvr>
                                        <p:cTn id="419" dur="1" fill="hold">
                                          <p:stCondLst>
                                            <p:cond delay="0"/>
                                          </p:stCondLst>
                                        </p:cTn>
                                        <p:tgtEl>
                                          <p:spTgt spid="41"/>
                                        </p:tgtEl>
                                        <p:attrNameLst>
                                          <p:attrName>style.visibility</p:attrName>
                                        </p:attrNameLst>
                                      </p:cBhvr>
                                      <p:to>
                                        <p:strVal val="visible"/>
                                      </p:to>
                                    </p:set>
                                  </p:childTnLst>
                                </p:cTn>
                              </p:par>
                              <p:par>
                                <p:cTn id="420" presetID="1" presetClass="entr" presetSubtype="0" fill="hold" grpId="0" nodeType="withEffect">
                                  <p:stCondLst>
                                    <p:cond delay="300"/>
                                  </p:stCondLst>
                                  <p:childTnLst>
                                    <p:set>
                                      <p:cBhvr>
                                        <p:cTn id="421" dur="1" fill="hold">
                                          <p:stCondLst>
                                            <p:cond delay="0"/>
                                          </p:stCondLst>
                                        </p:cTn>
                                        <p:tgtEl>
                                          <p:spTgt spid="46"/>
                                        </p:tgtEl>
                                        <p:attrNameLst>
                                          <p:attrName>style.visibility</p:attrName>
                                        </p:attrNameLst>
                                      </p:cBhvr>
                                      <p:to>
                                        <p:strVal val="visible"/>
                                      </p:to>
                                    </p:set>
                                  </p:childTnLst>
                                </p:cTn>
                              </p:par>
                              <p:par>
                                <p:cTn id="422" presetID="1" presetClass="entr" presetSubtype="0" fill="hold" grpId="0" nodeType="withEffect">
                                  <p:stCondLst>
                                    <p:cond delay="300"/>
                                  </p:stCondLst>
                                  <p:childTnLst>
                                    <p:set>
                                      <p:cBhvr>
                                        <p:cTn id="423" dur="1" fill="hold">
                                          <p:stCondLst>
                                            <p:cond delay="0"/>
                                          </p:stCondLst>
                                        </p:cTn>
                                        <p:tgtEl>
                                          <p:spTgt spid="49"/>
                                        </p:tgtEl>
                                        <p:attrNameLst>
                                          <p:attrName>style.visibility</p:attrName>
                                        </p:attrNameLst>
                                      </p:cBhvr>
                                      <p:to>
                                        <p:strVal val="visible"/>
                                      </p:to>
                                    </p:set>
                                  </p:childTnLst>
                                </p:cTn>
                              </p:par>
                            </p:childTnLst>
                          </p:cTn>
                        </p:par>
                        <p:par>
                          <p:cTn id="424" fill="hold">
                            <p:stCondLst>
                              <p:cond delay="1600"/>
                            </p:stCondLst>
                            <p:childTnLst>
                              <p:par>
                                <p:cTn id="425" presetID="63" presetClass="path" presetSubtype="0" accel="50000" decel="50000" fill="hold" grpId="1" nodeType="afterEffect">
                                  <p:stCondLst>
                                    <p:cond delay="0"/>
                                  </p:stCondLst>
                                  <p:childTnLst>
                                    <p:animMotion origin="layout" path="M -0.15816 0.01574 L 0.00035 0.00023 " pathEditMode="relative" rAng="0" ptsTypes="AA">
                                      <p:cBhvr>
                                        <p:cTn id="426" dur="1000" fill="hold"/>
                                        <p:tgtEl>
                                          <p:spTgt spid="41"/>
                                        </p:tgtEl>
                                        <p:attrNameLst>
                                          <p:attrName>ppt_x</p:attrName>
                                          <p:attrName>ppt_y</p:attrName>
                                        </p:attrNameLst>
                                      </p:cBhvr>
                                      <p:rCtr x="79" y="-8"/>
                                    </p:animMotion>
                                  </p:childTnLst>
                                </p:cTn>
                              </p:par>
                              <p:par>
                                <p:cTn id="427" presetID="63" presetClass="path" presetSubtype="0" accel="50000" decel="50000" fill="hold" grpId="1" nodeType="withEffect">
                                  <p:stCondLst>
                                    <p:cond delay="0"/>
                                  </p:stCondLst>
                                  <p:childTnLst>
                                    <p:animMotion origin="layout" path="M -0.15746 -0.01852 L 0.00174 0.00046 " pathEditMode="relative" rAng="0" ptsTypes="AA">
                                      <p:cBhvr>
                                        <p:cTn id="428" dur="1000" fill="hold"/>
                                        <p:tgtEl>
                                          <p:spTgt spid="46"/>
                                        </p:tgtEl>
                                        <p:attrNameLst>
                                          <p:attrName>ppt_x</p:attrName>
                                          <p:attrName>ppt_y</p:attrName>
                                        </p:attrNameLst>
                                      </p:cBhvr>
                                      <p:rCtr x="80" y="9"/>
                                    </p:animMotion>
                                  </p:childTnLst>
                                </p:cTn>
                              </p:par>
                              <p:par>
                                <p:cTn id="429" presetID="63" presetClass="path" presetSubtype="0" accel="50000" decel="50000" fill="hold" grpId="1" nodeType="withEffect">
                                  <p:stCondLst>
                                    <p:cond delay="0"/>
                                  </p:stCondLst>
                                  <p:childTnLst>
                                    <p:animMotion origin="layout" path="M -0.15261 -0.00393 L 0.00069 0.00093 " pathEditMode="relative" rAng="0" ptsTypes="AA">
                                      <p:cBhvr>
                                        <p:cTn id="430" dur="1000" fill="hold"/>
                                        <p:tgtEl>
                                          <p:spTgt spid="49"/>
                                        </p:tgtEl>
                                        <p:attrNameLst>
                                          <p:attrName>ppt_x</p:attrName>
                                          <p:attrName>ppt_y</p:attrName>
                                        </p:attrNameLst>
                                      </p:cBhvr>
                                      <p:rCtr x="77" y="2"/>
                                    </p:animMotion>
                                  </p:childTnLst>
                                </p:cTn>
                              </p:par>
                            </p:childTnLst>
                          </p:cTn>
                        </p:par>
                      </p:childTnLst>
                    </p:cTn>
                  </p:par>
                  <p:par>
                    <p:cTn id="431" fill="hold">
                      <p:stCondLst>
                        <p:cond delay="indefinite"/>
                      </p:stCondLst>
                      <p:childTnLst>
                        <p:par>
                          <p:cTn id="432" fill="hold">
                            <p:stCondLst>
                              <p:cond delay="0"/>
                            </p:stCondLst>
                            <p:childTnLst>
                              <p:par>
                                <p:cTn id="433" presetID="63" presetClass="path" presetSubtype="0" accel="50000" decel="50000" fill="hold" grpId="1" nodeType="clickEffect">
                                  <p:stCondLst>
                                    <p:cond delay="0"/>
                                  </p:stCondLst>
                                  <p:childTnLst>
                                    <p:animMotion origin="layout" path="M 0.00278 0.00023 L 0.13976 -0.04653 " pathEditMode="relative" rAng="0" ptsTypes="AA">
                                      <p:cBhvr>
                                        <p:cTn id="434" dur="1000" fill="hold"/>
                                        <p:tgtEl>
                                          <p:spTgt spid="53"/>
                                        </p:tgtEl>
                                        <p:attrNameLst>
                                          <p:attrName>ppt_x</p:attrName>
                                          <p:attrName>ppt_y</p:attrName>
                                        </p:attrNameLst>
                                      </p:cBhvr>
                                      <p:rCtr x="68" y="-23"/>
                                    </p:animMotion>
                                  </p:childTnLst>
                                </p:cTn>
                              </p:par>
                              <p:par>
                                <p:cTn id="435" presetID="63" presetClass="path" presetSubtype="0" accel="50000" decel="50000" fill="hold" grpId="1" nodeType="withEffect">
                                  <p:stCondLst>
                                    <p:cond delay="0"/>
                                  </p:stCondLst>
                                  <p:childTnLst>
                                    <p:animMotion origin="layout" path="M -0.00156 0.00231 L 0.13021 -0.03912 " pathEditMode="relative" rAng="0" ptsTypes="AA">
                                      <p:cBhvr>
                                        <p:cTn id="436" dur="1000" fill="hold"/>
                                        <p:tgtEl>
                                          <p:spTgt spid="59"/>
                                        </p:tgtEl>
                                        <p:attrNameLst>
                                          <p:attrName>ppt_x</p:attrName>
                                          <p:attrName>ppt_y</p:attrName>
                                        </p:attrNameLst>
                                      </p:cBhvr>
                                      <p:rCtr x="66" y="-21"/>
                                    </p:animMotion>
                                  </p:childTnLst>
                                </p:cTn>
                              </p:par>
                            </p:childTnLst>
                          </p:cTn>
                        </p:par>
                        <p:par>
                          <p:cTn id="437" fill="hold">
                            <p:stCondLst>
                              <p:cond delay="1000"/>
                            </p:stCondLst>
                            <p:childTnLst>
                              <p:par>
                                <p:cTn id="438" presetID="1" presetClass="exit" presetSubtype="0" fill="hold" grpId="2" nodeType="afterEffect">
                                  <p:stCondLst>
                                    <p:cond delay="300"/>
                                  </p:stCondLst>
                                  <p:childTnLst>
                                    <p:set>
                                      <p:cBhvr>
                                        <p:cTn id="439" dur="1" fill="hold">
                                          <p:stCondLst>
                                            <p:cond delay="0"/>
                                          </p:stCondLst>
                                        </p:cTn>
                                        <p:tgtEl>
                                          <p:spTgt spid="53"/>
                                        </p:tgtEl>
                                        <p:attrNameLst>
                                          <p:attrName>style.visibility</p:attrName>
                                        </p:attrNameLst>
                                      </p:cBhvr>
                                      <p:to>
                                        <p:strVal val="hidden"/>
                                      </p:to>
                                    </p:set>
                                  </p:childTnLst>
                                </p:cTn>
                              </p:par>
                              <p:par>
                                <p:cTn id="440" presetID="1" presetClass="exit" presetSubtype="0" fill="hold" grpId="2" nodeType="withEffect">
                                  <p:stCondLst>
                                    <p:cond delay="300"/>
                                  </p:stCondLst>
                                  <p:childTnLst>
                                    <p:set>
                                      <p:cBhvr>
                                        <p:cTn id="441" dur="1" fill="hold">
                                          <p:stCondLst>
                                            <p:cond delay="0"/>
                                          </p:stCondLst>
                                        </p:cTn>
                                        <p:tgtEl>
                                          <p:spTgt spid="59"/>
                                        </p:tgtEl>
                                        <p:attrNameLst>
                                          <p:attrName>style.visibility</p:attrName>
                                        </p:attrNameLst>
                                      </p:cBhvr>
                                      <p:to>
                                        <p:strVal val="hidden"/>
                                      </p:to>
                                    </p:set>
                                  </p:childTnLst>
                                </p:cTn>
                              </p:par>
                            </p:childTnLst>
                          </p:cTn>
                        </p:par>
                        <p:par>
                          <p:cTn id="442" fill="hold">
                            <p:stCondLst>
                              <p:cond delay="1300"/>
                            </p:stCondLst>
                            <p:childTnLst>
                              <p:par>
                                <p:cTn id="443" presetID="1" presetClass="entr" presetSubtype="0" fill="hold" grpId="0" nodeType="afterEffect">
                                  <p:stCondLst>
                                    <p:cond delay="300"/>
                                  </p:stCondLst>
                                  <p:childTnLst>
                                    <p:set>
                                      <p:cBhvr>
                                        <p:cTn id="444" dur="1" fill="hold">
                                          <p:stCondLst>
                                            <p:cond delay="0"/>
                                          </p:stCondLst>
                                        </p:cTn>
                                        <p:tgtEl>
                                          <p:spTgt spid="42"/>
                                        </p:tgtEl>
                                        <p:attrNameLst>
                                          <p:attrName>style.visibility</p:attrName>
                                        </p:attrNameLst>
                                      </p:cBhvr>
                                      <p:to>
                                        <p:strVal val="visible"/>
                                      </p:to>
                                    </p:set>
                                  </p:childTnLst>
                                </p:cTn>
                              </p:par>
                              <p:par>
                                <p:cTn id="445" presetID="1" presetClass="entr" presetSubtype="0" fill="hold" grpId="0" nodeType="withEffect">
                                  <p:stCondLst>
                                    <p:cond delay="300"/>
                                  </p:stCondLst>
                                  <p:childTnLst>
                                    <p:set>
                                      <p:cBhvr>
                                        <p:cTn id="446" dur="1" fill="hold">
                                          <p:stCondLst>
                                            <p:cond delay="0"/>
                                          </p:stCondLst>
                                        </p:cTn>
                                        <p:tgtEl>
                                          <p:spTgt spid="50"/>
                                        </p:tgtEl>
                                        <p:attrNameLst>
                                          <p:attrName>style.visibility</p:attrName>
                                        </p:attrNameLst>
                                      </p:cBhvr>
                                      <p:to>
                                        <p:strVal val="visible"/>
                                      </p:to>
                                    </p:set>
                                  </p:childTnLst>
                                </p:cTn>
                              </p:par>
                            </p:childTnLst>
                          </p:cTn>
                        </p:par>
                        <p:par>
                          <p:cTn id="447" fill="hold">
                            <p:stCondLst>
                              <p:cond delay="1600"/>
                            </p:stCondLst>
                            <p:childTnLst>
                              <p:par>
                                <p:cTn id="448" presetID="63" presetClass="path" presetSubtype="0" accel="50000" decel="50000" fill="hold" grpId="1" nodeType="afterEffect">
                                  <p:stCondLst>
                                    <p:cond delay="0"/>
                                  </p:stCondLst>
                                  <p:childTnLst>
                                    <p:animMotion origin="layout" path="M -0.13455 -0.02107 L -1.66667E-6 0.00069 " pathEditMode="relative" rAng="0" ptsTypes="AA">
                                      <p:cBhvr>
                                        <p:cTn id="449" dur="1000" fill="hold"/>
                                        <p:tgtEl>
                                          <p:spTgt spid="42"/>
                                        </p:tgtEl>
                                        <p:attrNameLst>
                                          <p:attrName>ppt_x</p:attrName>
                                          <p:attrName>ppt_y</p:attrName>
                                        </p:attrNameLst>
                                      </p:cBhvr>
                                      <p:rCtr x="67" y="11"/>
                                    </p:animMotion>
                                  </p:childTnLst>
                                </p:cTn>
                              </p:par>
                              <p:par>
                                <p:cTn id="450" presetID="63" presetClass="path" presetSubtype="0" accel="50000" decel="50000" fill="hold" grpId="1" nodeType="withEffect">
                                  <p:stCondLst>
                                    <p:cond delay="0"/>
                                  </p:stCondLst>
                                  <p:childTnLst>
                                    <p:animMotion origin="layout" path="M -0.14115 -0.04051 L 0.00052 0.00116 " pathEditMode="relative" rAng="0" ptsTypes="AA">
                                      <p:cBhvr>
                                        <p:cTn id="451" dur="1000" fill="hold"/>
                                        <p:tgtEl>
                                          <p:spTgt spid="50"/>
                                        </p:tgtEl>
                                        <p:attrNameLst>
                                          <p:attrName>ppt_x</p:attrName>
                                          <p:attrName>ppt_y</p:attrName>
                                        </p:attrNameLst>
                                      </p:cBhvr>
                                      <p:rCtr x="71" y="21"/>
                                    </p:animMotion>
                                  </p:childTnLst>
                                </p:cTn>
                              </p:par>
                            </p:childTnLst>
                          </p:cTn>
                        </p:par>
                      </p:childTnLst>
                    </p:cTn>
                  </p:par>
                  <p:par>
                    <p:cTn id="452" fill="hold">
                      <p:stCondLst>
                        <p:cond delay="indefinite"/>
                      </p:stCondLst>
                      <p:childTnLst>
                        <p:par>
                          <p:cTn id="453" fill="hold">
                            <p:stCondLst>
                              <p:cond delay="0"/>
                            </p:stCondLst>
                            <p:childTnLst>
                              <p:par>
                                <p:cTn id="454" presetID="63" presetClass="path" presetSubtype="0" accel="50000" decel="50000" fill="hold" grpId="1" nodeType="clickEffect">
                                  <p:stCondLst>
                                    <p:cond delay="0"/>
                                  </p:stCondLst>
                                  <p:childTnLst>
                                    <p:animMotion origin="layout" path="M 0.00104 -0.00115 L 0.12882 -0.08356 " pathEditMode="relative" rAng="0" ptsTypes="AA">
                                      <p:cBhvr>
                                        <p:cTn id="455" dur="1000" fill="hold"/>
                                        <p:tgtEl>
                                          <p:spTgt spid="54"/>
                                        </p:tgtEl>
                                        <p:attrNameLst>
                                          <p:attrName>ppt_x</p:attrName>
                                          <p:attrName>ppt_y</p:attrName>
                                        </p:attrNameLst>
                                      </p:cBhvr>
                                      <p:rCtr x="64" y="-41"/>
                                    </p:animMotion>
                                  </p:childTnLst>
                                </p:cTn>
                              </p:par>
                            </p:childTnLst>
                          </p:cTn>
                        </p:par>
                        <p:par>
                          <p:cTn id="456" fill="hold">
                            <p:stCondLst>
                              <p:cond delay="1000"/>
                            </p:stCondLst>
                            <p:childTnLst>
                              <p:par>
                                <p:cTn id="457" presetID="1" presetClass="exit" presetSubtype="0" fill="hold" grpId="2" nodeType="afterEffect">
                                  <p:stCondLst>
                                    <p:cond delay="300"/>
                                  </p:stCondLst>
                                  <p:childTnLst>
                                    <p:set>
                                      <p:cBhvr>
                                        <p:cTn id="458" dur="1" fill="hold">
                                          <p:stCondLst>
                                            <p:cond delay="0"/>
                                          </p:stCondLst>
                                        </p:cTn>
                                        <p:tgtEl>
                                          <p:spTgt spid="54"/>
                                        </p:tgtEl>
                                        <p:attrNameLst>
                                          <p:attrName>style.visibility</p:attrName>
                                        </p:attrNameLst>
                                      </p:cBhvr>
                                      <p:to>
                                        <p:strVal val="hidden"/>
                                      </p:to>
                                    </p:set>
                                  </p:childTnLst>
                                </p:cTn>
                              </p:par>
                            </p:childTnLst>
                          </p:cTn>
                        </p:par>
                        <p:par>
                          <p:cTn id="459" fill="hold">
                            <p:stCondLst>
                              <p:cond delay="1300"/>
                            </p:stCondLst>
                            <p:childTnLst>
                              <p:par>
                                <p:cTn id="460" presetID="1" presetClass="entr" presetSubtype="0" fill="hold" grpId="0" nodeType="afterEffect">
                                  <p:stCondLst>
                                    <p:cond delay="300"/>
                                  </p:stCondLst>
                                  <p:childTnLst>
                                    <p:set>
                                      <p:cBhvr>
                                        <p:cTn id="461" dur="1" fill="hold">
                                          <p:stCondLst>
                                            <p:cond delay="0"/>
                                          </p:stCondLst>
                                        </p:cTn>
                                        <p:tgtEl>
                                          <p:spTgt spid="43"/>
                                        </p:tgtEl>
                                        <p:attrNameLst>
                                          <p:attrName>style.visibility</p:attrName>
                                        </p:attrNameLst>
                                      </p:cBhvr>
                                      <p:to>
                                        <p:strVal val="visible"/>
                                      </p:to>
                                    </p:set>
                                  </p:childTnLst>
                                </p:cTn>
                              </p:par>
                            </p:childTnLst>
                          </p:cTn>
                        </p:par>
                        <p:par>
                          <p:cTn id="462" fill="hold">
                            <p:stCondLst>
                              <p:cond delay="1600"/>
                            </p:stCondLst>
                            <p:childTnLst>
                              <p:par>
                                <p:cTn id="463" presetID="63" presetClass="path" presetSubtype="0" accel="50000" decel="50000" fill="hold" grpId="1" nodeType="afterEffect">
                                  <p:stCondLst>
                                    <p:cond delay="0"/>
                                  </p:stCondLst>
                                  <p:childTnLst>
                                    <p:animMotion origin="layout" path="M -0.14184 -0.05324 L 0.00018 0.00139 " pathEditMode="relative" rAng="0" ptsTypes="AA">
                                      <p:cBhvr>
                                        <p:cTn id="464" dur="1000" fill="hold"/>
                                        <p:tgtEl>
                                          <p:spTgt spid="43"/>
                                        </p:tgtEl>
                                        <p:attrNameLst>
                                          <p:attrName>ppt_x</p:attrName>
                                          <p:attrName>ppt_y</p:attrName>
                                        </p:attrNameLst>
                                      </p:cBhvr>
                                      <p:rCtr x="71" y="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4" grpId="2"/>
      <p:bldP spid="14" grpId="3"/>
      <p:bldP spid="15" grpId="0"/>
      <p:bldP spid="15" grpId="1"/>
      <p:bldP spid="15" grpId="2"/>
      <p:bldP spid="15" grpId="3"/>
      <p:bldP spid="16" grpId="0"/>
      <p:bldP spid="16" grpId="1"/>
      <p:bldP spid="16" grpId="2"/>
      <p:bldP spid="16" grpId="3"/>
      <p:bldP spid="17" grpId="0"/>
      <p:bldP spid="17" grpId="1"/>
      <p:bldP spid="17" grpId="2"/>
      <p:bldP spid="17" grpId="3"/>
      <p:bldP spid="18" grpId="0"/>
      <p:bldP spid="18" grpId="1"/>
      <p:bldP spid="18" grpId="2"/>
      <p:bldP spid="18" grpId="3"/>
      <p:bldP spid="19" grpId="0"/>
      <p:bldP spid="19" grpId="1"/>
      <p:bldP spid="19" grpId="2"/>
      <p:bldP spid="19" grpId="3"/>
      <p:bldP spid="20" grpId="0"/>
      <p:bldP spid="20" grpId="1"/>
      <p:bldP spid="20" grpId="2"/>
      <p:bldP spid="20" grpId="3"/>
      <p:bldP spid="21" grpId="0"/>
      <p:bldP spid="21" grpId="1"/>
      <p:bldP spid="21" grpId="2"/>
      <p:bldP spid="21" grpId="3"/>
      <p:bldP spid="22" grpId="0"/>
      <p:bldP spid="22" grpId="1"/>
      <p:bldP spid="22" grpId="2"/>
      <p:bldP spid="22" grpId="3"/>
      <p:bldP spid="22" grpId="4"/>
      <p:bldP spid="22" grpId="5"/>
      <p:bldP spid="23" grpId="0"/>
      <p:bldP spid="23" grpId="1"/>
      <p:bldP spid="23" grpId="2"/>
      <p:bldP spid="23" grpId="3"/>
      <p:bldP spid="23" grpId="4"/>
      <p:bldP spid="23" grpId="5"/>
      <p:bldP spid="24" grpId="0"/>
      <p:bldP spid="24" grpId="1"/>
      <p:bldP spid="24" grpId="2"/>
      <p:bldP spid="24" grpId="3"/>
      <p:bldP spid="24" grpId="4"/>
      <p:bldP spid="24" grpId="5"/>
      <p:bldP spid="25" grpId="0"/>
      <p:bldP spid="25" grpId="1"/>
      <p:bldP spid="25" grpId="2"/>
      <p:bldP spid="25" grpId="3"/>
      <p:bldP spid="25" grpId="4"/>
      <p:bldP spid="25" grpId="5"/>
      <p:bldP spid="26" grpId="0"/>
      <p:bldP spid="26" grpId="1"/>
      <p:bldP spid="26" grpId="2"/>
      <p:bldP spid="26" grpId="3"/>
      <p:bldP spid="26" grpId="4"/>
      <p:bldP spid="26" grpId="5"/>
      <p:bldP spid="27" grpId="0"/>
      <p:bldP spid="27" grpId="1"/>
      <p:bldP spid="27" grpId="2"/>
      <p:bldP spid="27" grpId="3"/>
      <p:bldP spid="27" grpId="4"/>
      <p:bldP spid="27" grpId="5"/>
      <p:bldP spid="28" grpId="0"/>
      <p:bldP spid="28" grpId="1"/>
      <p:bldP spid="28" grpId="2"/>
      <p:bldP spid="28" grpId="3"/>
      <p:bldP spid="28" grpId="4"/>
      <p:bldP spid="28" grpId="5"/>
      <p:bldP spid="29" grpId="0"/>
      <p:bldP spid="29" grpId="1"/>
      <p:bldP spid="29" grpId="2"/>
      <p:bldP spid="29" grpId="3"/>
      <p:bldP spid="29" grpId="4"/>
      <p:bldP spid="29" grpId="5"/>
      <p:bldP spid="30" grpId="0"/>
      <p:bldP spid="30" grpId="1"/>
      <p:bldP spid="30" grpId="2"/>
      <p:bldP spid="30" grpId="3"/>
      <p:bldP spid="30" grpId="4"/>
      <p:bldP spid="30" grpId="5"/>
      <p:bldP spid="31" grpId="0"/>
      <p:bldP spid="31" grpId="1"/>
      <p:bldP spid="31" grpId="2"/>
      <p:bldP spid="31" grpId="3"/>
      <p:bldP spid="31" grpId="4"/>
      <p:bldP spid="31" grpId="5"/>
      <p:bldP spid="32" grpId="0"/>
      <p:bldP spid="32" grpId="1"/>
      <p:bldP spid="32" grpId="2"/>
      <p:bldP spid="32" grpId="3"/>
      <p:bldP spid="32" grpId="4"/>
      <p:bldP spid="32" grpId="5"/>
      <p:bldP spid="33" grpId="0"/>
      <p:bldP spid="33" grpId="1"/>
      <p:bldP spid="33" grpId="2"/>
      <p:bldP spid="33" grpId="3"/>
      <p:bldP spid="33" grpId="4"/>
      <p:bldP spid="33" grpId="5"/>
      <p:bldP spid="34" grpId="0"/>
      <p:bldP spid="34" grpId="1"/>
      <p:bldP spid="34" grpId="2"/>
      <p:bldP spid="34" grpId="3"/>
      <p:bldP spid="34" grpId="4"/>
      <p:bldP spid="34" grpId="5"/>
      <p:bldP spid="35" grpId="0"/>
      <p:bldP spid="35" grpId="1"/>
      <p:bldP spid="35" grpId="2"/>
      <p:bldP spid="35" grpId="3"/>
      <p:bldP spid="35" grpId="4"/>
      <p:bldP spid="35" grpId="5"/>
      <p:bldP spid="36" grpId="0"/>
      <p:bldP spid="36" grpId="1"/>
      <p:bldP spid="36" grpId="2"/>
      <p:bldP spid="36" grpId="3"/>
      <p:bldP spid="36" grpId="4"/>
      <p:bldP spid="36" grpId="5"/>
      <p:bldP spid="37" grpId="0"/>
      <p:bldP spid="37" grpId="1"/>
      <p:bldP spid="37" grpId="2"/>
      <p:bldP spid="37" grpId="3"/>
      <p:bldP spid="37" grpId="4"/>
      <p:bldP spid="37" grpId="5"/>
      <p:bldP spid="37" grpId="6"/>
      <p:bldP spid="38" grpId="0"/>
      <p:bldP spid="38" grpId="1"/>
      <p:bldP spid="38" grpId="2"/>
      <p:bldP spid="38" grpId="3"/>
      <p:bldP spid="38" grpId="4"/>
      <p:bldP spid="38" grpId="5"/>
      <p:bldP spid="39" grpId="0"/>
      <p:bldP spid="39" grpId="1"/>
      <p:bldP spid="39" grpId="2"/>
      <p:bldP spid="39" grpId="3"/>
      <p:bldP spid="39" grpId="4"/>
      <p:bldP spid="39" grpId="5"/>
      <p:bldP spid="40" grpId="0"/>
      <p:bldP spid="40" grpId="1"/>
      <p:bldP spid="41" grpId="0"/>
      <p:bldP spid="41" grpId="1"/>
      <p:bldP spid="42" grpId="0"/>
      <p:bldP spid="42" grpId="1"/>
      <p:bldP spid="43" grpId="0"/>
      <p:bldP spid="43" grpId="1"/>
      <p:bldP spid="45" grpId="0"/>
      <p:bldP spid="45" grpId="1"/>
      <p:bldP spid="46" grpId="0"/>
      <p:bldP spid="46" grpId="1"/>
      <p:bldP spid="48" grpId="0"/>
      <p:bldP spid="48" grpId="1"/>
      <p:bldP spid="49" grpId="0"/>
      <p:bldP spid="49" grpId="1"/>
      <p:bldP spid="50" grpId="0"/>
      <p:bldP spid="50" grpId="1"/>
      <p:bldP spid="51" grpId="0"/>
      <p:bldP spid="51" grpId="1"/>
      <p:bldP spid="51" grpId="2"/>
      <p:bldP spid="52" grpId="0"/>
      <p:bldP spid="52" grpId="1"/>
      <p:bldP spid="52" grpId="2"/>
      <p:bldP spid="53" grpId="0"/>
      <p:bldP spid="53" grpId="1"/>
      <p:bldP spid="53" grpId="2"/>
      <p:bldP spid="54" grpId="0"/>
      <p:bldP spid="54" grpId="1"/>
      <p:bldP spid="54" grpId="2"/>
      <p:bldP spid="55" grpId="0"/>
      <p:bldP spid="55" grpId="1"/>
      <p:bldP spid="55" grpId="2"/>
      <p:bldP spid="56" grpId="0"/>
      <p:bldP spid="56" grpId="1"/>
      <p:bldP spid="56" grpId="2"/>
      <p:bldP spid="57" grpId="0"/>
      <p:bldP spid="57" grpId="1"/>
      <p:bldP spid="57" grpId="2"/>
      <p:bldP spid="58" grpId="0"/>
      <p:bldP spid="58" grpId="1"/>
      <p:bldP spid="58" grpId="2"/>
      <p:bldP spid="59" grpId="0"/>
      <p:bldP spid="59" grpId="1"/>
      <p:bldP spid="59" grpId="2"/>
      <p:bldP spid="60" grpId="0"/>
      <p:bldP spid="63" grpId="0"/>
      <p:bldP spid="64" grpId="0"/>
      <p:bldP spid="65" grpId="0"/>
      <p:bldP spid="66" grpId="0"/>
      <p:bldP spid="87" grpId="0"/>
      <p:bldP spid="87" grpId="1"/>
      <p:bldP spid="100" grpId="0" animBg="1"/>
      <p:bldP spid="100" grpId="1"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MapReduce dataflow</a:t>
            </a:r>
            <a:endParaRPr lang="en-US"/>
          </a:p>
        </p:txBody>
      </p:sp>
      <p:sp>
        <p:nvSpPr>
          <p:cNvPr id="4" name="Slide Number Placeholder 3"/>
          <p:cNvSpPr>
            <a:spLocks noGrp="1"/>
          </p:cNvSpPr>
          <p:nvPr>
            <p:ph type="sldNum" sz="quarter" idx="10"/>
          </p:nvPr>
        </p:nvSpPr>
        <p:spPr/>
        <p:txBody>
          <a:bodyPr/>
          <a:lstStyle/>
          <a:p>
            <a:fld id="{103F590D-1EE3-4679-BAB2-47D8C4772F51}" type="slidenum">
              <a:rPr lang="en-GB" smtClean="0"/>
              <a:pPr/>
              <a:t>15</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86" name="Folded Corner 85"/>
          <p:cNvSpPr/>
          <p:nvPr/>
        </p:nvSpPr>
        <p:spPr bwMode="auto">
          <a:xfrm>
            <a:off x="1585609" y="2351575"/>
            <a:ext cx="311285" cy="379378"/>
          </a:xfrm>
          <a:prstGeom prst="foldedCorner">
            <a:avLst>
              <a:gd name="adj" fmla="val 44792"/>
            </a:avLst>
          </a:prstGeom>
          <a:solidFill>
            <a:srgbClr val="66FF33"/>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87" name="Folded Corner 86"/>
          <p:cNvSpPr/>
          <p:nvPr/>
        </p:nvSpPr>
        <p:spPr bwMode="auto">
          <a:xfrm>
            <a:off x="1504545" y="2260783"/>
            <a:ext cx="311285" cy="379378"/>
          </a:xfrm>
          <a:prstGeom prst="foldedCorner">
            <a:avLst>
              <a:gd name="adj" fmla="val 44792"/>
            </a:avLst>
          </a:prstGeom>
          <a:solidFill>
            <a:srgbClr val="33CC33"/>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88" name="Folded Corner 87"/>
          <p:cNvSpPr/>
          <p:nvPr/>
        </p:nvSpPr>
        <p:spPr bwMode="auto">
          <a:xfrm>
            <a:off x="1404025" y="2169991"/>
            <a:ext cx="311285" cy="379378"/>
          </a:xfrm>
          <a:prstGeom prst="foldedCorner">
            <a:avLst>
              <a:gd name="adj" fmla="val 44792"/>
            </a:avLst>
          </a:prstGeom>
          <a:solidFill>
            <a:srgbClr val="92D05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0" name="Folded Corner 89"/>
          <p:cNvSpPr/>
          <p:nvPr/>
        </p:nvSpPr>
        <p:spPr bwMode="auto">
          <a:xfrm>
            <a:off x="1572639" y="3272461"/>
            <a:ext cx="311285" cy="379378"/>
          </a:xfrm>
          <a:prstGeom prst="foldedCorner">
            <a:avLst>
              <a:gd name="adj" fmla="val 44792"/>
            </a:avLst>
          </a:prstGeom>
          <a:solidFill>
            <a:srgbClr val="33CC33"/>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1" name="Folded Corner 90"/>
          <p:cNvSpPr/>
          <p:nvPr/>
        </p:nvSpPr>
        <p:spPr bwMode="auto">
          <a:xfrm>
            <a:off x="1491575" y="3181669"/>
            <a:ext cx="311285" cy="379378"/>
          </a:xfrm>
          <a:prstGeom prst="foldedCorner">
            <a:avLst>
              <a:gd name="adj" fmla="val 44792"/>
            </a:avLst>
          </a:prstGeom>
          <a:solidFill>
            <a:srgbClr val="008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2" name="Folded Corner 91"/>
          <p:cNvSpPr/>
          <p:nvPr/>
        </p:nvSpPr>
        <p:spPr bwMode="auto">
          <a:xfrm>
            <a:off x="1391055" y="3090877"/>
            <a:ext cx="311285" cy="379378"/>
          </a:xfrm>
          <a:prstGeom prst="foldedCorner">
            <a:avLst>
              <a:gd name="adj" fmla="val 44792"/>
            </a:avLst>
          </a:prstGeom>
          <a:solidFill>
            <a:srgbClr val="66FF99"/>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3" name="Folded Corner 92"/>
          <p:cNvSpPr/>
          <p:nvPr/>
        </p:nvSpPr>
        <p:spPr bwMode="auto">
          <a:xfrm>
            <a:off x="1579124" y="4193346"/>
            <a:ext cx="311285" cy="379378"/>
          </a:xfrm>
          <a:prstGeom prst="foldedCorner">
            <a:avLst>
              <a:gd name="adj" fmla="val 44792"/>
            </a:avLst>
          </a:prstGeom>
          <a:solidFill>
            <a:srgbClr val="92D05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4" name="Folded Corner 93"/>
          <p:cNvSpPr/>
          <p:nvPr/>
        </p:nvSpPr>
        <p:spPr bwMode="auto">
          <a:xfrm>
            <a:off x="1498060" y="4102554"/>
            <a:ext cx="311285" cy="379378"/>
          </a:xfrm>
          <a:prstGeom prst="foldedCorner">
            <a:avLst>
              <a:gd name="adj" fmla="val 44792"/>
            </a:avLst>
          </a:prstGeom>
          <a:solidFill>
            <a:srgbClr val="00B05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5" name="Folded Corner 94"/>
          <p:cNvSpPr/>
          <p:nvPr/>
        </p:nvSpPr>
        <p:spPr bwMode="auto">
          <a:xfrm>
            <a:off x="1397540" y="4011762"/>
            <a:ext cx="311285" cy="379378"/>
          </a:xfrm>
          <a:prstGeom prst="foldedCorner">
            <a:avLst>
              <a:gd name="adj" fmla="val 44792"/>
            </a:avLst>
          </a:prstGeom>
          <a:solidFill>
            <a:srgbClr val="99FF99"/>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6" name="Folded Corner 95"/>
          <p:cNvSpPr/>
          <p:nvPr/>
        </p:nvSpPr>
        <p:spPr bwMode="auto">
          <a:xfrm>
            <a:off x="1595337" y="5104503"/>
            <a:ext cx="311285" cy="379378"/>
          </a:xfrm>
          <a:prstGeom prst="foldedCorner">
            <a:avLst>
              <a:gd name="adj" fmla="val 44792"/>
            </a:avLst>
          </a:prstGeom>
          <a:solidFill>
            <a:srgbClr val="99FF99"/>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7" name="Folded Corner 96"/>
          <p:cNvSpPr/>
          <p:nvPr/>
        </p:nvSpPr>
        <p:spPr bwMode="auto">
          <a:xfrm>
            <a:off x="1514273" y="5013711"/>
            <a:ext cx="311285" cy="379378"/>
          </a:xfrm>
          <a:prstGeom prst="foldedCorner">
            <a:avLst>
              <a:gd name="adj" fmla="val 44792"/>
            </a:avLst>
          </a:prstGeom>
          <a:solidFill>
            <a:srgbClr val="33CC33"/>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8" name="Folded Corner 97"/>
          <p:cNvSpPr/>
          <p:nvPr/>
        </p:nvSpPr>
        <p:spPr bwMode="auto">
          <a:xfrm>
            <a:off x="1413753" y="4922919"/>
            <a:ext cx="311285" cy="379378"/>
          </a:xfrm>
          <a:prstGeom prst="foldedCorner">
            <a:avLst>
              <a:gd name="adj" fmla="val 44792"/>
            </a:avLst>
          </a:prstGeom>
          <a:solidFill>
            <a:srgbClr val="33CC33"/>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9" name="Rounded Rectangle 98"/>
          <p:cNvSpPr/>
          <p:nvPr/>
        </p:nvSpPr>
        <p:spPr bwMode="auto">
          <a:xfrm>
            <a:off x="2363822" y="2108383"/>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endParaRPr lang="en-US"/>
          </a:p>
        </p:txBody>
      </p:sp>
      <p:sp>
        <p:nvSpPr>
          <p:cNvPr id="100" name="Rounded Rectangle 99"/>
          <p:cNvSpPr/>
          <p:nvPr/>
        </p:nvSpPr>
        <p:spPr bwMode="auto">
          <a:xfrm>
            <a:off x="2370308" y="3038995"/>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endParaRPr lang="en-US"/>
          </a:p>
        </p:txBody>
      </p:sp>
      <p:sp>
        <p:nvSpPr>
          <p:cNvPr id="101" name="Rounded Rectangle 100"/>
          <p:cNvSpPr/>
          <p:nvPr/>
        </p:nvSpPr>
        <p:spPr bwMode="auto">
          <a:xfrm>
            <a:off x="2367066" y="3979335"/>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endParaRPr lang="en-US"/>
          </a:p>
        </p:txBody>
      </p:sp>
      <p:sp>
        <p:nvSpPr>
          <p:cNvPr id="102" name="Rounded Rectangle 101"/>
          <p:cNvSpPr/>
          <p:nvPr/>
        </p:nvSpPr>
        <p:spPr bwMode="auto">
          <a:xfrm>
            <a:off x="2363825" y="4900221"/>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Mapper</a:t>
            </a:r>
            <a:endParaRPr lang="en-US"/>
          </a:p>
        </p:txBody>
      </p:sp>
      <p:sp>
        <p:nvSpPr>
          <p:cNvPr id="103" name="Folded Corner 102"/>
          <p:cNvSpPr/>
          <p:nvPr/>
        </p:nvSpPr>
        <p:spPr bwMode="auto">
          <a:xfrm>
            <a:off x="4121286" y="2338605"/>
            <a:ext cx="311285" cy="379378"/>
          </a:xfrm>
          <a:prstGeom prst="foldedCorner">
            <a:avLst>
              <a:gd name="adj" fmla="val 44792"/>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05" name="Folded Corner 104"/>
          <p:cNvSpPr/>
          <p:nvPr/>
        </p:nvSpPr>
        <p:spPr bwMode="auto">
          <a:xfrm>
            <a:off x="3939702" y="2157021"/>
            <a:ext cx="311285" cy="379378"/>
          </a:xfrm>
          <a:prstGeom prst="foldedCorner">
            <a:avLst>
              <a:gd name="adj" fmla="val 44792"/>
            </a:avLst>
          </a:prstGeom>
          <a:solidFill>
            <a:srgbClr val="FFC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06" name="Folded Corner 105"/>
          <p:cNvSpPr/>
          <p:nvPr/>
        </p:nvSpPr>
        <p:spPr bwMode="auto">
          <a:xfrm>
            <a:off x="4108316" y="3259491"/>
            <a:ext cx="311285" cy="379378"/>
          </a:xfrm>
          <a:prstGeom prst="foldedCorner">
            <a:avLst>
              <a:gd name="adj" fmla="val 44792"/>
            </a:avLst>
          </a:prstGeom>
          <a:solidFill>
            <a:schemeClr val="accent2">
              <a:lumMod val="60000"/>
              <a:lumOff val="40000"/>
            </a:schemeClr>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07" name="Folded Corner 106"/>
          <p:cNvSpPr/>
          <p:nvPr/>
        </p:nvSpPr>
        <p:spPr bwMode="auto">
          <a:xfrm>
            <a:off x="4027252" y="3168699"/>
            <a:ext cx="311285" cy="379378"/>
          </a:xfrm>
          <a:prstGeom prst="foldedCorner">
            <a:avLst>
              <a:gd name="adj" fmla="val 44792"/>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08" name="Folded Corner 107"/>
          <p:cNvSpPr/>
          <p:nvPr/>
        </p:nvSpPr>
        <p:spPr bwMode="auto">
          <a:xfrm>
            <a:off x="3926732" y="3077907"/>
            <a:ext cx="311285" cy="379378"/>
          </a:xfrm>
          <a:prstGeom prst="foldedCorner">
            <a:avLst>
              <a:gd name="adj" fmla="val 44792"/>
            </a:avLst>
          </a:prstGeom>
          <a:solidFill>
            <a:srgbClr val="FFC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10" name="Folded Corner 109"/>
          <p:cNvSpPr/>
          <p:nvPr/>
        </p:nvSpPr>
        <p:spPr bwMode="auto">
          <a:xfrm>
            <a:off x="4033737" y="4089584"/>
            <a:ext cx="311285" cy="379378"/>
          </a:xfrm>
          <a:prstGeom prst="foldedCorner">
            <a:avLst>
              <a:gd name="adj" fmla="val 44792"/>
            </a:avLst>
          </a:prstGeom>
          <a:solidFill>
            <a:schemeClr val="accent6"/>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12" name="Folded Corner 111"/>
          <p:cNvSpPr/>
          <p:nvPr/>
        </p:nvSpPr>
        <p:spPr bwMode="auto">
          <a:xfrm>
            <a:off x="4131014" y="5091533"/>
            <a:ext cx="311285" cy="379378"/>
          </a:xfrm>
          <a:prstGeom prst="foldedCorner">
            <a:avLst>
              <a:gd name="adj" fmla="val 44792"/>
            </a:avLst>
          </a:prstGeom>
          <a:solidFill>
            <a:srgbClr val="FFC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13" name="Folded Corner 112"/>
          <p:cNvSpPr/>
          <p:nvPr/>
        </p:nvSpPr>
        <p:spPr bwMode="auto">
          <a:xfrm>
            <a:off x="4049950" y="5000741"/>
            <a:ext cx="311285" cy="379378"/>
          </a:xfrm>
          <a:prstGeom prst="foldedCorner">
            <a:avLst>
              <a:gd name="adj" fmla="val 44792"/>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14" name="Folded Corner 113"/>
          <p:cNvSpPr/>
          <p:nvPr/>
        </p:nvSpPr>
        <p:spPr bwMode="auto">
          <a:xfrm>
            <a:off x="3949430" y="4909949"/>
            <a:ext cx="311285" cy="379378"/>
          </a:xfrm>
          <a:prstGeom prst="foldedCorner">
            <a:avLst>
              <a:gd name="adj" fmla="val 44792"/>
            </a:avLst>
          </a:prstGeom>
          <a:solidFill>
            <a:srgbClr val="FFCC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15" name="Rounded Rectangle 114"/>
          <p:cNvSpPr/>
          <p:nvPr/>
        </p:nvSpPr>
        <p:spPr bwMode="auto">
          <a:xfrm>
            <a:off x="6203004" y="2105140"/>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endParaRPr lang="en-US"/>
          </a:p>
        </p:txBody>
      </p:sp>
      <p:sp>
        <p:nvSpPr>
          <p:cNvPr id="116" name="Rounded Rectangle 115"/>
          <p:cNvSpPr/>
          <p:nvPr/>
        </p:nvSpPr>
        <p:spPr bwMode="auto">
          <a:xfrm>
            <a:off x="6209490" y="3035752"/>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endParaRPr lang="en-US"/>
          </a:p>
        </p:txBody>
      </p:sp>
      <p:sp>
        <p:nvSpPr>
          <p:cNvPr id="117" name="Rounded Rectangle 116"/>
          <p:cNvSpPr/>
          <p:nvPr/>
        </p:nvSpPr>
        <p:spPr bwMode="auto">
          <a:xfrm>
            <a:off x="6206248" y="3976092"/>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endParaRPr lang="en-US"/>
          </a:p>
        </p:txBody>
      </p:sp>
      <p:sp>
        <p:nvSpPr>
          <p:cNvPr id="118" name="Rounded Rectangle 117"/>
          <p:cNvSpPr/>
          <p:nvPr/>
        </p:nvSpPr>
        <p:spPr bwMode="auto">
          <a:xfrm>
            <a:off x="6203007" y="4896978"/>
            <a:ext cx="1157592" cy="612843"/>
          </a:xfrm>
          <a:prstGeom prst="roundRect">
            <a:avLst/>
          </a:prstGeom>
          <a:solidFill>
            <a:srgbClr val="00B0F0"/>
          </a:solidFill>
          <a:ln w="19050" cap="flat" cmpd="sng" algn="ctr">
            <a:solidFill>
              <a:schemeClr val="tx1"/>
            </a:solidFill>
            <a:prstDash val="solid"/>
            <a:round/>
            <a:headEnd type="none" w="med" len="med"/>
            <a:tailEnd type="none" w="med" len="med"/>
          </a:ln>
          <a:effectLst/>
        </p:spPr>
        <p:txBody>
          <a:bodyPr rtlCol="0" anchor="ctr"/>
          <a:lstStyle/>
          <a:p>
            <a:pPr algn="ctr"/>
            <a:r>
              <a:rPr lang="en-US" smtClean="0"/>
              <a:t>Reducer</a:t>
            </a:r>
            <a:endParaRPr lang="en-US"/>
          </a:p>
        </p:txBody>
      </p:sp>
      <p:sp>
        <p:nvSpPr>
          <p:cNvPr id="119" name="Folded Corner 118"/>
          <p:cNvSpPr/>
          <p:nvPr/>
        </p:nvSpPr>
        <p:spPr bwMode="auto">
          <a:xfrm>
            <a:off x="5528554" y="3269218"/>
            <a:ext cx="311285" cy="379378"/>
          </a:xfrm>
          <a:prstGeom prst="foldedCorner">
            <a:avLst>
              <a:gd name="adj" fmla="val 44792"/>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0" name="Folded Corner 119"/>
          <p:cNvSpPr/>
          <p:nvPr/>
        </p:nvSpPr>
        <p:spPr bwMode="auto">
          <a:xfrm>
            <a:off x="5346970" y="3087634"/>
            <a:ext cx="311285" cy="379378"/>
          </a:xfrm>
          <a:prstGeom prst="foldedCorner">
            <a:avLst>
              <a:gd name="adj" fmla="val 44792"/>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1" name="Folded Corner 120"/>
          <p:cNvSpPr/>
          <p:nvPr/>
        </p:nvSpPr>
        <p:spPr bwMode="auto">
          <a:xfrm>
            <a:off x="5515584" y="4190104"/>
            <a:ext cx="311285" cy="379378"/>
          </a:xfrm>
          <a:prstGeom prst="foldedCorner">
            <a:avLst>
              <a:gd name="adj" fmla="val 44792"/>
            </a:avLst>
          </a:prstGeom>
          <a:solidFill>
            <a:srgbClr val="FFCC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2" name="Folded Corner 121"/>
          <p:cNvSpPr/>
          <p:nvPr/>
        </p:nvSpPr>
        <p:spPr bwMode="auto">
          <a:xfrm>
            <a:off x="5434520" y="4099312"/>
            <a:ext cx="311285" cy="379378"/>
          </a:xfrm>
          <a:prstGeom prst="foldedCorner">
            <a:avLst>
              <a:gd name="adj" fmla="val 44792"/>
            </a:avLst>
          </a:prstGeom>
          <a:solidFill>
            <a:srgbClr val="FFCC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3" name="Folded Corner 122"/>
          <p:cNvSpPr/>
          <p:nvPr/>
        </p:nvSpPr>
        <p:spPr bwMode="auto">
          <a:xfrm>
            <a:off x="5334000" y="4008520"/>
            <a:ext cx="311285" cy="379378"/>
          </a:xfrm>
          <a:prstGeom prst="foldedCorner">
            <a:avLst>
              <a:gd name="adj" fmla="val 44792"/>
            </a:avLst>
          </a:prstGeom>
          <a:solidFill>
            <a:srgbClr val="FFCC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4" name="Folded Corner 123"/>
          <p:cNvSpPr/>
          <p:nvPr/>
        </p:nvSpPr>
        <p:spPr bwMode="auto">
          <a:xfrm>
            <a:off x="5441005" y="5020197"/>
            <a:ext cx="311285" cy="379378"/>
          </a:xfrm>
          <a:prstGeom prst="foldedCorner">
            <a:avLst>
              <a:gd name="adj" fmla="val 44792"/>
            </a:avLst>
          </a:prstGeom>
          <a:solidFill>
            <a:srgbClr val="FFFF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5" name="Folded Corner 124"/>
          <p:cNvSpPr/>
          <p:nvPr/>
        </p:nvSpPr>
        <p:spPr bwMode="auto">
          <a:xfrm>
            <a:off x="5528554" y="2315908"/>
            <a:ext cx="311285" cy="379378"/>
          </a:xfrm>
          <a:prstGeom prst="foldedCorner">
            <a:avLst>
              <a:gd name="adj" fmla="val 44792"/>
            </a:avLst>
          </a:prstGeom>
          <a:solidFill>
            <a:schemeClr val="accent6"/>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6" name="Folded Corner 125"/>
          <p:cNvSpPr/>
          <p:nvPr/>
        </p:nvSpPr>
        <p:spPr bwMode="auto">
          <a:xfrm>
            <a:off x="5447490" y="2225116"/>
            <a:ext cx="311285" cy="379378"/>
          </a:xfrm>
          <a:prstGeom prst="foldedCorner">
            <a:avLst>
              <a:gd name="adj" fmla="val 44792"/>
            </a:avLst>
          </a:prstGeom>
          <a:solidFill>
            <a:schemeClr val="accent6"/>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27" name="Folded Corner 126"/>
          <p:cNvSpPr/>
          <p:nvPr/>
        </p:nvSpPr>
        <p:spPr bwMode="auto">
          <a:xfrm>
            <a:off x="5346970" y="2134324"/>
            <a:ext cx="311285" cy="379378"/>
          </a:xfrm>
          <a:prstGeom prst="foldedCorner">
            <a:avLst>
              <a:gd name="adj" fmla="val 44792"/>
            </a:avLst>
          </a:prstGeom>
          <a:solidFill>
            <a:schemeClr val="accent6"/>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cxnSp>
        <p:nvCxnSpPr>
          <p:cNvPr id="129" name="Straight Arrow Connector 128"/>
          <p:cNvCxnSpPr/>
          <p:nvPr/>
        </p:nvCxnSpPr>
        <p:spPr bwMode="auto">
          <a:xfrm>
            <a:off x="4523362" y="2361302"/>
            <a:ext cx="729575" cy="158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0" name="Straight Arrow Connector 129"/>
          <p:cNvCxnSpPr/>
          <p:nvPr/>
        </p:nvCxnSpPr>
        <p:spPr bwMode="auto">
          <a:xfrm>
            <a:off x="4510392" y="3321098"/>
            <a:ext cx="729575" cy="158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1" name="Straight Arrow Connector 130"/>
          <p:cNvCxnSpPr/>
          <p:nvPr/>
        </p:nvCxnSpPr>
        <p:spPr bwMode="auto">
          <a:xfrm>
            <a:off x="4516877" y="4261438"/>
            <a:ext cx="729575" cy="158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2" name="Straight Arrow Connector 131"/>
          <p:cNvCxnSpPr/>
          <p:nvPr/>
        </p:nvCxnSpPr>
        <p:spPr bwMode="auto">
          <a:xfrm>
            <a:off x="4546060" y="5205021"/>
            <a:ext cx="729575" cy="158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4" name="Straight Arrow Connector 133"/>
          <p:cNvCxnSpPr/>
          <p:nvPr/>
        </p:nvCxnSpPr>
        <p:spPr bwMode="auto">
          <a:xfrm rot="16200000" flipH="1">
            <a:off x="4406629" y="2478035"/>
            <a:ext cx="924131" cy="671207"/>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6" name="Straight Arrow Connector 135"/>
          <p:cNvCxnSpPr/>
          <p:nvPr/>
        </p:nvCxnSpPr>
        <p:spPr bwMode="auto">
          <a:xfrm rot="16200000" flipH="1">
            <a:off x="4426086" y="3421617"/>
            <a:ext cx="856034" cy="680936"/>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9" name="Straight Arrow Connector 138"/>
          <p:cNvCxnSpPr/>
          <p:nvPr/>
        </p:nvCxnSpPr>
        <p:spPr bwMode="auto">
          <a:xfrm rot="16200000" flipH="1">
            <a:off x="4474724" y="4336018"/>
            <a:ext cx="856034" cy="719846"/>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41" name="Straight Arrow Connector 140"/>
          <p:cNvCxnSpPr/>
          <p:nvPr/>
        </p:nvCxnSpPr>
        <p:spPr bwMode="auto">
          <a:xfrm rot="5400000" flipH="1" flipV="1">
            <a:off x="4440677" y="2531536"/>
            <a:ext cx="865762" cy="700392"/>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43" name="Straight Arrow Connector 142"/>
          <p:cNvCxnSpPr/>
          <p:nvPr/>
        </p:nvCxnSpPr>
        <p:spPr bwMode="auto">
          <a:xfrm rot="5400000" flipH="1" flipV="1">
            <a:off x="4455269" y="3489711"/>
            <a:ext cx="826851" cy="690664"/>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45" name="Straight Arrow Connector 144"/>
          <p:cNvCxnSpPr/>
          <p:nvPr/>
        </p:nvCxnSpPr>
        <p:spPr bwMode="auto">
          <a:xfrm rot="5400000" flipH="1" flipV="1">
            <a:off x="4455269" y="4433293"/>
            <a:ext cx="856035" cy="680941"/>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49" name="Straight Arrow Connector 148"/>
          <p:cNvCxnSpPr/>
          <p:nvPr/>
        </p:nvCxnSpPr>
        <p:spPr bwMode="auto">
          <a:xfrm rot="16200000" flipH="1">
            <a:off x="4002932" y="2891459"/>
            <a:ext cx="1702341" cy="642025"/>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1" name="Straight Arrow Connector 150"/>
          <p:cNvCxnSpPr/>
          <p:nvPr/>
        </p:nvCxnSpPr>
        <p:spPr bwMode="auto">
          <a:xfrm rot="16200000" flipH="1">
            <a:off x="4032116" y="3796132"/>
            <a:ext cx="1682885" cy="719846"/>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3" name="Straight Arrow Connector 152"/>
          <p:cNvCxnSpPr/>
          <p:nvPr/>
        </p:nvCxnSpPr>
        <p:spPr bwMode="auto">
          <a:xfrm rot="5400000" flipH="1" flipV="1">
            <a:off x="4056434" y="3061695"/>
            <a:ext cx="1643975" cy="710119"/>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5" name="Straight Arrow Connector 154"/>
          <p:cNvCxnSpPr/>
          <p:nvPr/>
        </p:nvCxnSpPr>
        <p:spPr bwMode="auto">
          <a:xfrm rot="5400000" flipH="1" flipV="1">
            <a:off x="4061298" y="4058780"/>
            <a:ext cx="1643975" cy="661481"/>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7" name="Straight Arrow Connector 156"/>
          <p:cNvCxnSpPr/>
          <p:nvPr/>
        </p:nvCxnSpPr>
        <p:spPr bwMode="auto">
          <a:xfrm rot="16200000" flipH="1">
            <a:off x="3623554" y="3241655"/>
            <a:ext cx="2490281" cy="690664"/>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59" name="Straight Arrow Connector 158"/>
          <p:cNvCxnSpPr/>
          <p:nvPr/>
        </p:nvCxnSpPr>
        <p:spPr bwMode="auto">
          <a:xfrm rot="5400000" flipH="1" flipV="1">
            <a:off x="3662464" y="3640490"/>
            <a:ext cx="2461098" cy="680936"/>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160" name="Folded Corner 159"/>
          <p:cNvSpPr/>
          <p:nvPr/>
        </p:nvSpPr>
        <p:spPr bwMode="auto">
          <a:xfrm>
            <a:off x="7762673" y="3139516"/>
            <a:ext cx="311285" cy="379378"/>
          </a:xfrm>
          <a:prstGeom prst="foldedCorner">
            <a:avLst>
              <a:gd name="adj" fmla="val 44792"/>
            </a:avLst>
          </a:prstGeom>
          <a:solidFill>
            <a:srgbClr val="C00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63" name="Folded Corner 162"/>
          <p:cNvSpPr/>
          <p:nvPr/>
        </p:nvSpPr>
        <p:spPr bwMode="auto">
          <a:xfrm>
            <a:off x="7727005" y="5010471"/>
            <a:ext cx="311285" cy="379378"/>
          </a:xfrm>
          <a:prstGeom prst="foldedCorner">
            <a:avLst>
              <a:gd name="adj" fmla="val 44792"/>
            </a:avLst>
          </a:prstGeom>
          <a:solidFill>
            <a:srgbClr val="FF0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66" name="Folded Corner 165"/>
          <p:cNvSpPr/>
          <p:nvPr/>
        </p:nvSpPr>
        <p:spPr bwMode="auto">
          <a:xfrm>
            <a:off x="7821039" y="2273755"/>
            <a:ext cx="311285" cy="379378"/>
          </a:xfrm>
          <a:prstGeom prst="foldedCorner">
            <a:avLst>
              <a:gd name="adj" fmla="val 44792"/>
            </a:avLst>
          </a:prstGeom>
          <a:solidFill>
            <a:srgbClr val="FF00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67" name="Folded Corner 166"/>
          <p:cNvSpPr/>
          <p:nvPr/>
        </p:nvSpPr>
        <p:spPr bwMode="auto">
          <a:xfrm>
            <a:off x="7739975" y="2182963"/>
            <a:ext cx="311285" cy="379378"/>
          </a:xfrm>
          <a:prstGeom prst="foldedCorner">
            <a:avLst>
              <a:gd name="adj" fmla="val 44792"/>
            </a:avLst>
          </a:prstGeom>
          <a:solidFill>
            <a:srgbClr val="FF66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169" name="TextBox 168"/>
          <p:cNvSpPr txBox="1"/>
          <p:nvPr/>
        </p:nvSpPr>
        <p:spPr>
          <a:xfrm rot="16200000">
            <a:off x="292782" y="3557804"/>
            <a:ext cx="1369607" cy="400110"/>
          </a:xfrm>
          <a:prstGeom prst="rect">
            <a:avLst/>
          </a:prstGeom>
          <a:noFill/>
        </p:spPr>
        <p:txBody>
          <a:bodyPr wrap="none" rtlCol="0">
            <a:spAutoFit/>
          </a:bodyPr>
          <a:lstStyle/>
          <a:p>
            <a:r>
              <a:rPr lang="en-US" smtClean="0"/>
              <a:t>Input data</a:t>
            </a:r>
            <a:endParaRPr lang="en-US"/>
          </a:p>
        </p:txBody>
      </p:sp>
      <p:sp>
        <p:nvSpPr>
          <p:cNvPr id="170" name="TextBox 169"/>
          <p:cNvSpPr txBox="1"/>
          <p:nvPr/>
        </p:nvSpPr>
        <p:spPr>
          <a:xfrm rot="16200000">
            <a:off x="7693438" y="3622655"/>
            <a:ext cx="1542410" cy="400110"/>
          </a:xfrm>
          <a:prstGeom prst="rect">
            <a:avLst/>
          </a:prstGeom>
          <a:noFill/>
        </p:spPr>
        <p:txBody>
          <a:bodyPr wrap="none" rtlCol="0">
            <a:spAutoFit/>
          </a:bodyPr>
          <a:lstStyle/>
          <a:p>
            <a:r>
              <a:rPr lang="en-US" smtClean="0"/>
              <a:t>Output data</a:t>
            </a:r>
            <a:endParaRPr lang="en-US"/>
          </a:p>
        </p:txBody>
      </p:sp>
      <p:sp>
        <p:nvSpPr>
          <p:cNvPr id="171" name="TextBox 170"/>
          <p:cNvSpPr txBox="1"/>
          <p:nvPr/>
        </p:nvSpPr>
        <p:spPr>
          <a:xfrm>
            <a:off x="4057763" y="5765980"/>
            <a:ext cx="1680140" cy="400110"/>
          </a:xfrm>
          <a:prstGeom prst="rect">
            <a:avLst/>
          </a:prstGeom>
          <a:noFill/>
        </p:spPr>
        <p:txBody>
          <a:bodyPr wrap="none" rtlCol="0">
            <a:spAutoFit/>
          </a:bodyPr>
          <a:lstStyle/>
          <a:p>
            <a:r>
              <a:rPr lang="en-US" smtClean="0"/>
              <a:t>"The Shuffle"</a:t>
            </a:r>
            <a:endParaRPr lang="en-US"/>
          </a:p>
        </p:txBody>
      </p:sp>
      <p:sp>
        <p:nvSpPr>
          <p:cNvPr id="172" name="TextBox 171"/>
          <p:cNvSpPr txBox="1"/>
          <p:nvPr/>
        </p:nvSpPr>
        <p:spPr>
          <a:xfrm>
            <a:off x="3995858" y="1456631"/>
            <a:ext cx="1667764" cy="584775"/>
          </a:xfrm>
          <a:prstGeom prst="rect">
            <a:avLst/>
          </a:prstGeom>
          <a:noFill/>
        </p:spPr>
        <p:txBody>
          <a:bodyPr wrap="none" rtlCol="0">
            <a:spAutoFit/>
          </a:bodyPr>
          <a:lstStyle/>
          <a:p>
            <a:r>
              <a:rPr lang="en-US" sz="1600" smtClean="0"/>
              <a:t>Intermediate </a:t>
            </a:r>
            <a:br>
              <a:rPr lang="en-US" sz="1600" smtClean="0"/>
            </a:br>
            <a:r>
              <a:rPr lang="en-US" sz="1600" smtClean="0"/>
              <a:t>(key,value) pairs</a:t>
            </a:r>
            <a:endParaRPr lang="en-US" sz="1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More examples</a:t>
            </a:r>
          </a:p>
        </p:txBody>
      </p:sp>
      <p:sp>
        <p:nvSpPr>
          <p:cNvPr id="21507" name="Content Placeholder 2"/>
          <p:cNvSpPr>
            <a:spLocks noGrp="1"/>
          </p:cNvSpPr>
          <p:nvPr>
            <p:ph idx="1"/>
          </p:nvPr>
        </p:nvSpPr>
        <p:spPr>
          <a:xfrm>
            <a:off x="990600" y="1470991"/>
            <a:ext cx="7772400" cy="5098774"/>
          </a:xfrm>
        </p:spPr>
        <p:txBody>
          <a:bodyPr/>
          <a:lstStyle/>
          <a:p>
            <a:r>
              <a:rPr lang="en-US" sz="2400" smtClean="0"/>
              <a:t>Distributed grep – all lines matching a pattern</a:t>
            </a:r>
          </a:p>
          <a:p>
            <a:pPr lvl="1"/>
            <a:r>
              <a:rPr lang="en-US" sz="2000" smtClean="0"/>
              <a:t>Map: filter by pattern</a:t>
            </a:r>
          </a:p>
          <a:p>
            <a:pPr lvl="1"/>
            <a:r>
              <a:rPr lang="en-US" sz="2000" smtClean="0"/>
              <a:t>Reduce: output set</a:t>
            </a:r>
          </a:p>
          <a:p>
            <a:r>
              <a:rPr lang="en-US" sz="2400" smtClean="0"/>
              <a:t>Count URL access frequency</a:t>
            </a:r>
          </a:p>
          <a:p>
            <a:pPr lvl="1"/>
            <a:r>
              <a:rPr lang="en-US" sz="2000" smtClean="0"/>
              <a:t>Map: output each URL as key, with count 1</a:t>
            </a:r>
          </a:p>
          <a:p>
            <a:pPr lvl="1"/>
            <a:r>
              <a:rPr lang="en-US" sz="2000" smtClean="0"/>
              <a:t>Reduce: sum the counts</a:t>
            </a:r>
          </a:p>
          <a:p>
            <a:r>
              <a:rPr lang="en-US" sz="2400" smtClean="0"/>
              <a:t>Reverse web-link graph</a:t>
            </a:r>
          </a:p>
          <a:p>
            <a:pPr lvl="1"/>
            <a:r>
              <a:rPr lang="en-US" smtClean="0"/>
              <a:t>Map: output (target,source) pairs when link to target </a:t>
            </a:r>
            <a:br>
              <a:rPr lang="en-US" smtClean="0"/>
            </a:br>
            <a:r>
              <a:rPr lang="en-US" smtClean="0"/>
              <a:t>found in souce</a:t>
            </a:r>
          </a:p>
          <a:p>
            <a:pPr lvl="1"/>
            <a:r>
              <a:rPr lang="en-US" smtClean="0"/>
              <a:t>Reduce: concatenates values and emits (target,list(source))</a:t>
            </a:r>
          </a:p>
          <a:p>
            <a:r>
              <a:rPr lang="en-US" sz="2400" smtClean="0"/>
              <a:t>Inverted index</a:t>
            </a:r>
          </a:p>
          <a:p>
            <a:pPr lvl="1"/>
            <a:r>
              <a:rPr lang="en-US" smtClean="0"/>
              <a:t>Map: Emits (word,documentID)</a:t>
            </a:r>
          </a:p>
          <a:p>
            <a:pPr lvl="1"/>
            <a:r>
              <a:rPr lang="en-US" smtClean="0"/>
              <a:t>Reduce: Combines these into (word,list(documentID))</a:t>
            </a:r>
          </a:p>
        </p:txBody>
      </p:sp>
      <p:sp>
        <p:nvSpPr>
          <p:cNvPr id="21508" name="Slide Number Placeholder 3"/>
          <p:cNvSpPr>
            <a:spLocks noGrp="1"/>
          </p:cNvSpPr>
          <p:nvPr>
            <p:ph type="sldNum" sz="quarter" idx="4294967295"/>
          </p:nvPr>
        </p:nvSpPr>
        <p:spPr>
          <a:xfrm>
            <a:off x="6731000" y="6229350"/>
            <a:ext cx="1905000" cy="457200"/>
          </a:xfrm>
          <a:prstGeom prst="rect">
            <a:avLst/>
          </a:prstGeom>
          <a:noFill/>
        </p:spPr>
        <p:txBody>
          <a:bodyPr/>
          <a:lstStyle/>
          <a:p>
            <a:fld id="{02D26C9E-F66D-49A7-93CC-C850C8174A5C}" type="slidenum">
              <a:rPr lang="en-US"/>
              <a:pPr/>
              <a:t>16</a:t>
            </a:fld>
            <a:endParaRPr lang="en-US"/>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50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507">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50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 mistakes to avoid</a:t>
            </a:r>
            <a:endParaRPr lang="en-US"/>
          </a:p>
        </p:txBody>
      </p:sp>
      <p:sp>
        <p:nvSpPr>
          <p:cNvPr id="3" name="Content Placeholder 2"/>
          <p:cNvSpPr>
            <a:spLocks noGrp="1"/>
          </p:cNvSpPr>
          <p:nvPr>
            <p:ph idx="1"/>
          </p:nvPr>
        </p:nvSpPr>
        <p:spPr>
          <a:xfrm>
            <a:off x="990600" y="1407459"/>
            <a:ext cx="7772400" cy="4783791"/>
          </a:xfrm>
        </p:spPr>
        <p:txBody>
          <a:bodyPr/>
          <a:lstStyle/>
          <a:p>
            <a:r>
              <a:rPr lang="en-US" smtClean="0"/>
              <a:t>Mapper and reducer should be </a:t>
            </a:r>
            <a:r>
              <a:rPr lang="en-US" smtClean="0">
                <a:solidFill>
                  <a:srgbClr val="FF9900"/>
                </a:solidFill>
              </a:rPr>
              <a:t>stateless</a:t>
            </a:r>
          </a:p>
          <a:p>
            <a:pPr lvl="1"/>
            <a:r>
              <a:rPr lang="en-US" smtClean="0"/>
              <a:t>Don't use static variables - after </a:t>
            </a:r>
            <a:r>
              <a:rPr lang="en-US" smtClean="0">
                <a:latin typeface="Courier New" pitchFamily="49" charset="0"/>
                <a:cs typeface="Courier New" pitchFamily="49" charset="0"/>
              </a:rPr>
              <a:t>map</a:t>
            </a:r>
            <a:r>
              <a:rPr lang="en-US" smtClean="0"/>
              <a:t> +</a:t>
            </a:r>
            <a:br>
              <a:rPr lang="en-US" smtClean="0"/>
            </a:br>
            <a:r>
              <a:rPr lang="en-US" smtClean="0">
                <a:latin typeface="Courier New" pitchFamily="49" charset="0"/>
                <a:cs typeface="Courier New" pitchFamily="49" charset="0"/>
              </a:rPr>
              <a:t>reduce</a:t>
            </a:r>
            <a:r>
              <a:rPr lang="en-US" smtClean="0"/>
              <a:t> return, they should remember </a:t>
            </a:r>
            <a:br>
              <a:rPr lang="en-US" smtClean="0"/>
            </a:br>
            <a:r>
              <a:rPr lang="en-US" smtClean="0"/>
              <a:t>nothing about the processed data!</a:t>
            </a:r>
          </a:p>
          <a:p>
            <a:pPr lvl="1"/>
            <a:r>
              <a:rPr lang="en-US" smtClean="0"/>
              <a:t>Reason: No guarantees about which </a:t>
            </a:r>
            <a:br>
              <a:rPr lang="en-US" smtClean="0"/>
            </a:br>
            <a:r>
              <a:rPr lang="en-US" smtClean="0"/>
              <a:t>key-value pairs will be processed by </a:t>
            </a:r>
            <a:br>
              <a:rPr lang="en-US" smtClean="0"/>
            </a:br>
            <a:r>
              <a:rPr lang="en-US" smtClean="0"/>
              <a:t>which workers!</a:t>
            </a:r>
          </a:p>
          <a:p>
            <a:pPr lvl="1">
              <a:buNone/>
            </a:pPr>
            <a:endParaRPr lang="en-US" sz="1100" smtClean="0"/>
          </a:p>
          <a:p>
            <a:r>
              <a:rPr lang="en-US" smtClean="0"/>
              <a:t>Don't try to do your own </a:t>
            </a:r>
            <a:r>
              <a:rPr lang="en-US" smtClean="0">
                <a:solidFill>
                  <a:srgbClr val="FF9900"/>
                </a:solidFill>
              </a:rPr>
              <a:t>I/O</a:t>
            </a:r>
            <a:r>
              <a:rPr lang="en-US" smtClean="0"/>
              <a:t>!</a:t>
            </a:r>
          </a:p>
          <a:p>
            <a:pPr lvl="1"/>
            <a:r>
              <a:rPr lang="en-US" smtClean="0"/>
              <a:t>Don't try to read from, or write to, </a:t>
            </a:r>
            <a:br>
              <a:rPr lang="en-US" smtClean="0"/>
            </a:br>
            <a:r>
              <a:rPr lang="en-US" smtClean="0"/>
              <a:t>files in the file system</a:t>
            </a:r>
          </a:p>
          <a:p>
            <a:pPr lvl="1"/>
            <a:r>
              <a:rPr lang="en-US" smtClean="0"/>
              <a:t>The MapReduce framework does all </a:t>
            </a:r>
            <a:br>
              <a:rPr lang="en-US" smtClean="0"/>
            </a:br>
            <a:r>
              <a:rPr lang="en-US" smtClean="0"/>
              <a:t>the I/O for you:</a:t>
            </a:r>
          </a:p>
          <a:p>
            <a:pPr lvl="2"/>
            <a:r>
              <a:rPr lang="en-US" smtClean="0"/>
              <a:t>All the incoming data will be fed as arguments to map and reduce</a:t>
            </a:r>
          </a:p>
          <a:p>
            <a:pPr lvl="2"/>
            <a:r>
              <a:rPr lang="en-US" smtClean="0"/>
              <a:t>Any data your functions produce should be output via emit</a:t>
            </a:r>
          </a:p>
          <a:p>
            <a:pPr lvl="2"/>
            <a:endParaRPr lang="en-US"/>
          </a:p>
        </p:txBody>
      </p:sp>
      <p:sp>
        <p:nvSpPr>
          <p:cNvPr id="4" name="Slide Number Placeholder 3"/>
          <p:cNvSpPr>
            <a:spLocks noGrp="1"/>
          </p:cNvSpPr>
          <p:nvPr>
            <p:ph type="sldNum" sz="quarter" idx="10"/>
          </p:nvPr>
        </p:nvSpPr>
        <p:spPr/>
        <p:txBody>
          <a:bodyPr/>
          <a:lstStyle/>
          <a:p>
            <a:fld id="{103F590D-1EE3-4679-BAB2-47D8C4772F51}" type="slidenum">
              <a:rPr lang="en-GB" smtClean="0"/>
              <a:pPr/>
              <a:t>17</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TextBox 5"/>
          <p:cNvSpPr txBox="1"/>
          <p:nvPr/>
        </p:nvSpPr>
        <p:spPr>
          <a:xfrm>
            <a:off x="6443391" y="2008093"/>
            <a:ext cx="2601994" cy="1421928"/>
          </a:xfrm>
          <a:prstGeom prst="rect">
            <a:avLst/>
          </a:prstGeom>
          <a:solidFill>
            <a:schemeClr val="bg1"/>
          </a:solidFill>
          <a:ln>
            <a:solidFill>
              <a:schemeClr val="tx1"/>
            </a:solidFill>
          </a:ln>
        </p:spPr>
        <p:txBody>
          <a:bodyPr wrap="none" rtlCol="0">
            <a:spAutoFit/>
          </a:bodyPr>
          <a:lstStyle/>
          <a:p>
            <a:pPr algn="l"/>
            <a:r>
              <a:rPr lang="en-US" sz="1200" b="1" smtClean="0">
                <a:latin typeface="Courier New" pitchFamily="49" charset="0"/>
                <a:cs typeface="Courier New" pitchFamily="49" charset="0"/>
              </a:rPr>
              <a:t>HashMap h = new HashMap();</a:t>
            </a:r>
          </a:p>
          <a:p>
            <a:pPr algn="l"/>
            <a:r>
              <a:rPr lang="en-US" sz="1200" b="1" smtClean="0">
                <a:latin typeface="Courier New" pitchFamily="49" charset="0"/>
                <a:cs typeface="Courier New" pitchFamily="49" charset="0"/>
              </a:rPr>
              <a:t>map(key, value)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if (h.contains(key))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h.add(key,value);</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emit(key, "X");</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a:t>
            </a:r>
            <a:endParaRPr lang="en-US" sz="1200" b="1">
              <a:latin typeface="Courier New" pitchFamily="49" charset="0"/>
              <a:cs typeface="Courier New" pitchFamily="49" charset="0"/>
            </a:endParaRPr>
          </a:p>
        </p:txBody>
      </p:sp>
      <p:cxnSp>
        <p:nvCxnSpPr>
          <p:cNvPr id="8" name="Straight Connector 7"/>
          <p:cNvCxnSpPr/>
          <p:nvPr/>
        </p:nvCxnSpPr>
        <p:spPr bwMode="auto">
          <a:xfrm flipV="1">
            <a:off x="6714568" y="1864659"/>
            <a:ext cx="2043953" cy="1712259"/>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9" name="Straight Connector 8"/>
          <p:cNvCxnSpPr/>
          <p:nvPr/>
        </p:nvCxnSpPr>
        <p:spPr bwMode="auto">
          <a:xfrm>
            <a:off x="6759391" y="1891553"/>
            <a:ext cx="2043953" cy="1721223"/>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12" name="TextBox 11"/>
          <p:cNvSpPr txBox="1"/>
          <p:nvPr/>
        </p:nvSpPr>
        <p:spPr>
          <a:xfrm>
            <a:off x="7260793" y="3012141"/>
            <a:ext cx="1010726" cy="400110"/>
          </a:xfrm>
          <a:prstGeom prst="rect">
            <a:avLst/>
          </a:prstGeom>
          <a:noFill/>
        </p:spPr>
        <p:txBody>
          <a:bodyPr wrap="none" rtlCol="0">
            <a:spAutoFit/>
          </a:bodyPr>
          <a:lstStyle/>
          <a:p>
            <a:r>
              <a:rPr lang="en-US" smtClean="0">
                <a:solidFill>
                  <a:srgbClr val="FF0000"/>
                </a:solidFill>
              </a:rPr>
              <a:t>Wrong!</a:t>
            </a:r>
            <a:endParaRPr lang="en-US">
              <a:solidFill>
                <a:srgbClr val="FF0000"/>
              </a:solidFill>
            </a:endParaRPr>
          </a:p>
        </p:txBody>
      </p:sp>
      <p:sp>
        <p:nvSpPr>
          <p:cNvPr id="13" name="TextBox 12"/>
          <p:cNvSpPr txBox="1"/>
          <p:nvPr/>
        </p:nvSpPr>
        <p:spPr>
          <a:xfrm>
            <a:off x="6326850" y="4222371"/>
            <a:ext cx="2509020" cy="1569660"/>
          </a:xfrm>
          <a:prstGeom prst="rect">
            <a:avLst/>
          </a:prstGeom>
          <a:solidFill>
            <a:schemeClr val="bg1"/>
          </a:solidFill>
          <a:ln>
            <a:solidFill>
              <a:schemeClr val="tx1"/>
            </a:solidFill>
          </a:ln>
        </p:spPr>
        <p:txBody>
          <a:bodyPr wrap="none" rtlCol="0">
            <a:spAutoFit/>
          </a:bodyPr>
          <a:lstStyle/>
          <a:p>
            <a:pPr algn="l"/>
            <a:r>
              <a:rPr lang="en-US" sz="1200" b="1" smtClean="0">
                <a:latin typeface="Courier New" pitchFamily="49" charset="0"/>
                <a:cs typeface="Courier New" pitchFamily="49" charset="0"/>
              </a:rPr>
              <a:t>map(key, value)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File foo =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new File("xyz.txt");</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while (true)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s = foo.readLine();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a:t>
            </a:r>
            <a:endParaRPr lang="en-US" sz="1200" b="1">
              <a:latin typeface="Courier New" pitchFamily="49" charset="0"/>
              <a:cs typeface="Courier New" pitchFamily="49" charset="0"/>
            </a:endParaRPr>
          </a:p>
        </p:txBody>
      </p:sp>
      <p:cxnSp>
        <p:nvCxnSpPr>
          <p:cNvPr id="14" name="Straight Connector 13"/>
          <p:cNvCxnSpPr/>
          <p:nvPr/>
        </p:nvCxnSpPr>
        <p:spPr bwMode="auto">
          <a:xfrm flipV="1">
            <a:off x="6598027" y="4078937"/>
            <a:ext cx="2043953" cy="1712259"/>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15" name="Straight Connector 14"/>
          <p:cNvCxnSpPr/>
          <p:nvPr/>
        </p:nvCxnSpPr>
        <p:spPr bwMode="auto">
          <a:xfrm>
            <a:off x="6642850" y="4105831"/>
            <a:ext cx="2043953" cy="1721223"/>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16" name="TextBox 15"/>
          <p:cNvSpPr txBox="1"/>
          <p:nvPr/>
        </p:nvSpPr>
        <p:spPr>
          <a:xfrm>
            <a:off x="7108394" y="5405709"/>
            <a:ext cx="1010726" cy="400110"/>
          </a:xfrm>
          <a:prstGeom prst="rect">
            <a:avLst/>
          </a:prstGeom>
          <a:noFill/>
        </p:spPr>
        <p:txBody>
          <a:bodyPr wrap="none" rtlCol="0">
            <a:spAutoFit/>
          </a:bodyPr>
          <a:lstStyle/>
          <a:p>
            <a:r>
              <a:rPr lang="en-US" smtClean="0">
                <a:solidFill>
                  <a:srgbClr val="FF0000"/>
                </a:solidFill>
              </a:rPr>
              <a:t>Wrong!</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up)">
                                      <p:cBhvr>
                                        <p:cTn id="14" dur="500"/>
                                        <p:tgtEl>
                                          <p:spTgt spid="9"/>
                                        </p:tgtEl>
                                      </p:cBhvr>
                                    </p:animEffect>
                                  </p:childTnLst>
                                </p:cTn>
                              </p:par>
                            </p:childTnLst>
                          </p:cTn>
                        </p:par>
                        <p:par>
                          <p:cTn id="15" fill="hold">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childTnLst>
                                </p:cTn>
                              </p:par>
                            </p:childTnLst>
                          </p:cTn>
                        </p:par>
                        <p:par>
                          <p:cTn id="34" fill="hold">
                            <p:stCondLst>
                              <p:cond delay="0"/>
                            </p:stCondLst>
                            <p:childTnLst>
                              <p:par>
                                <p:cTn id="35" presetID="22" presetClass="entr" presetSubtype="4"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par>
                          <p:cTn id="38" fill="hold">
                            <p:stCondLst>
                              <p:cond delay="500"/>
                            </p:stCondLst>
                            <p:childTnLst>
                              <p:par>
                                <p:cTn id="39" presetID="22" presetClass="entr" presetSubtype="1" fill="hold"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1000"/>
                            </p:stCondLst>
                            <p:childTnLst>
                              <p:par>
                                <p:cTn id="43" presetID="1"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More common mistakes to avoid</a:t>
            </a:r>
            <a:endParaRPr lang="en-US"/>
          </a:p>
        </p:txBody>
      </p:sp>
      <p:sp>
        <p:nvSpPr>
          <p:cNvPr id="3" name="Content Placeholder 2"/>
          <p:cNvSpPr>
            <a:spLocks noGrp="1"/>
          </p:cNvSpPr>
          <p:nvPr>
            <p:ph idx="1"/>
          </p:nvPr>
        </p:nvSpPr>
        <p:spPr>
          <a:xfrm>
            <a:off x="990600" y="3056966"/>
            <a:ext cx="7893424" cy="2752164"/>
          </a:xfrm>
        </p:spPr>
        <p:txBody>
          <a:bodyPr/>
          <a:lstStyle/>
          <a:p>
            <a:r>
              <a:rPr lang="en-US" smtClean="0"/>
              <a:t>Mapper must not map too much data to the same key</a:t>
            </a:r>
          </a:p>
          <a:p>
            <a:pPr lvl="1"/>
            <a:r>
              <a:rPr lang="en-US" smtClean="0"/>
              <a:t>In particular, don't map </a:t>
            </a:r>
            <a:r>
              <a:rPr lang="en-US" i="1" smtClean="0"/>
              <a:t>everything</a:t>
            </a:r>
            <a:r>
              <a:rPr lang="en-US" smtClean="0"/>
              <a:t> to the same key!!</a:t>
            </a:r>
          </a:p>
          <a:p>
            <a:pPr lvl="1"/>
            <a:r>
              <a:rPr lang="en-US" smtClean="0"/>
              <a:t>Otherwise the reduce worker will be overwhelmed!</a:t>
            </a:r>
          </a:p>
          <a:p>
            <a:pPr lvl="1"/>
            <a:r>
              <a:rPr lang="en-US" smtClean="0"/>
              <a:t>It's okay if some reduce workers have more work than others</a:t>
            </a:r>
          </a:p>
          <a:p>
            <a:pPr lvl="2"/>
            <a:r>
              <a:rPr lang="en-US" smtClean="0"/>
              <a:t>Example: In WordCount, the reduce worker that works on the key 'and' has a lot more work than the reduce worker that works on 'syzygy'.</a:t>
            </a:r>
            <a:endParaRPr lang="en-US"/>
          </a:p>
        </p:txBody>
      </p:sp>
      <p:sp>
        <p:nvSpPr>
          <p:cNvPr id="4" name="Slide Number Placeholder 3"/>
          <p:cNvSpPr>
            <a:spLocks noGrp="1"/>
          </p:cNvSpPr>
          <p:nvPr>
            <p:ph type="sldNum" sz="quarter" idx="10"/>
          </p:nvPr>
        </p:nvSpPr>
        <p:spPr/>
        <p:txBody>
          <a:bodyPr/>
          <a:lstStyle/>
          <a:p>
            <a:fld id="{103F590D-1EE3-4679-BAB2-47D8C4772F51}" type="slidenum">
              <a:rPr lang="en-GB" smtClean="0"/>
              <a:pPr/>
              <a:t>18</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17" name="TextBox 16"/>
          <p:cNvSpPr txBox="1"/>
          <p:nvPr/>
        </p:nvSpPr>
        <p:spPr>
          <a:xfrm>
            <a:off x="1539697" y="1810870"/>
            <a:ext cx="3252814" cy="646331"/>
          </a:xfrm>
          <a:prstGeom prst="rect">
            <a:avLst/>
          </a:prstGeom>
          <a:solidFill>
            <a:schemeClr val="bg1"/>
          </a:solidFill>
          <a:ln>
            <a:solidFill>
              <a:schemeClr val="tx1"/>
            </a:solidFill>
          </a:ln>
        </p:spPr>
        <p:txBody>
          <a:bodyPr wrap="none" rtlCol="0">
            <a:spAutoFit/>
          </a:bodyPr>
          <a:lstStyle/>
          <a:p>
            <a:pPr algn="l"/>
            <a:r>
              <a:rPr lang="en-US" sz="1200" b="1" smtClean="0">
                <a:latin typeface="Courier New" pitchFamily="49" charset="0"/>
                <a:cs typeface="Courier New" pitchFamily="49" charset="0"/>
              </a:rPr>
              <a:t>map(key, value)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emit("FOO", key + " " + value);</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a:t>
            </a:r>
            <a:endParaRPr lang="en-US" sz="1200" b="1">
              <a:latin typeface="Courier New" pitchFamily="49" charset="0"/>
              <a:cs typeface="Courier New" pitchFamily="49" charset="0"/>
            </a:endParaRPr>
          </a:p>
        </p:txBody>
      </p:sp>
      <p:sp>
        <p:nvSpPr>
          <p:cNvPr id="18" name="TextBox 17"/>
          <p:cNvSpPr txBox="1"/>
          <p:nvPr/>
        </p:nvSpPr>
        <p:spPr>
          <a:xfrm>
            <a:off x="5376592" y="1810865"/>
            <a:ext cx="2694969" cy="867930"/>
          </a:xfrm>
          <a:prstGeom prst="rect">
            <a:avLst/>
          </a:prstGeom>
          <a:solidFill>
            <a:schemeClr val="bg1"/>
          </a:solidFill>
          <a:ln>
            <a:solidFill>
              <a:schemeClr val="tx1"/>
            </a:solidFill>
          </a:ln>
        </p:spPr>
        <p:txBody>
          <a:bodyPr wrap="none" rtlCol="0">
            <a:spAutoFit/>
          </a:bodyPr>
          <a:lstStyle/>
          <a:p>
            <a:pPr algn="l"/>
            <a:r>
              <a:rPr lang="en-US" sz="1200" b="1" smtClean="0">
                <a:latin typeface="Courier New" pitchFamily="49" charset="0"/>
                <a:cs typeface="Courier New" pitchFamily="49" charset="0"/>
              </a:rPr>
              <a:t>reduce(key, value[]) {</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 do some computation on</a:t>
            </a:r>
            <a:br>
              <a:rPr lang="en-US" sz="1200" b="1" smtClean="0">
                <a:latin typeface="Courier New" pitchFamily="49" charset="0"/>
                <a:cs typeface="Courier New" pitchFamily="49" charset="0"/>
              </a:rPr>
            </a:br>
            <a:r>
              <a:rPr lang="en-US" sz="1200" b="1" smtClean="0">
                <a:latin typeface="Courier New" pitchFamily="49" charset="0"/>
                <a:cs typeface="Courier New" pitchFamily="49" charset="0"/>
              </a:rPr>
              <a:t>  all the values */</a:t>
            </a:r>
          </a:p>
          <a:p>
            <a:pPr algn="l"/>
            <a:r>
              <a:rPr lang="en-US" sz="1200" b="1" smtClean="0">
                <a:latin typeface="Courier New" pitchFamily="49" charset="0"/>
                <a:cs typeface="Courier New" pitchFamily="49" charset="0"/>
              </a:rPr>
              <a:t>}</a:t>
            </a:r>
            <a:endParaRPr lang="en-US" sz="1200" b="1">
              <a:latin typeface="Courier New" pitchFamily="49" charset="0"/>
              <a:cs typeface="Courier New" pitchFamily="49" charset="0"/>
            </a:endParaRPr>
          </a:p>
        </p:txBody>
      </p:sp>
      <p:cxnSp>
        <p:nvCxnSpPr>
          <p:cNvPr id="20" name="Straight Connector 19"/>
          <p:cNvCxnSpPr/>
          <p:nvPr/>
        </p:nvCxnSpPr>
        <p:spPr bwMode="auto">
          <a:xfrm flipV="1">
            <a:off x="2196353" y="1622613"/>
            <a:ext cx="2097744" cy="1219199"/>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21" name="Straight Connector 20"/>
          <p:cNvCxnSpPr/>
          <p:nvPr/>
        </p:nvCxnSpPr>
        <p:spPr bwMode="auto">
          <a:xfrm>
            <a:off x="2088780" y="1676400"/>
            <a:ext cx="2178420" cy="1183341"/>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22" name="TextBox 21"/>
          <p:cNvSpPr txBox="1"/>
          <p:nvPr/>
        </p:nvSpPr>
        <p:spPr>
          <a:xfrm>
            <a:off x="2688793" y="2626658"/>
            <a:ext cx="1010726" cy="400110"/>
          </a:xfrm>
          <a:prstGeom prst="rect">
            <a:avLst/>
          </a:prstGeom>
          <a:noFill/>
        </p:spPr>
        <p:txBody>
          <a:bodyPr wrap="none" rtlCol="0">
            <a:spAutoFit/>
          </a:bodyPr>
          <a:lstStyle/>
          <a:p>
            <a:r>
              <a:rPr lang="en-US" smtClean="0">
                <a:solidFill>
                  <a:srgbClr val="FF0000"/>
                </a:solidFill>
              </a:rPr>
              <a:t>Wrong!</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par>
                          <p:cTn id="15" fill="hold">
                            <p:stCondLst>
                              <p:cond delay="0"/>
                            </p:stCondLst>
                            <p:childTnLst>
                              <p:par>
                                <p:cTn id="16" presetID="22" presetClass="entr" presetSubtype="4"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down)">
                                      <p:cBhvr>
                                        <p:cTn id="18" dur="500"/>
                                        <p:tgtEl>
                                          <p:spTgt spid="20"/>
                                        </p:tgtEl>
                                      </p:cBhvr>
                                    </p:animEffect>
                                  </p:childTnLst>
                                </p:cTn>
                              </p:par>
                            </p:childTnLst>
                          </p:cTn>
                        </p:par>
                        <p:par>
                          <p:cTn id="19" fill="hold">
                            <p:stCondLst>
                              <p:cond delay="500"/>
                            </p:stCondLst>
                            <p:childTnLst>
                              <p:par>
                                <p:cTn id="20" presetID="22" presetClass="entr" presetSubtype="1"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up)">
                                      <p:cBhvr>
                                        <p:cTn id="22" dur="500"/>
                                        <p:tgtEl>
                                          <p:spTgt spid="21"/>
                                        </p:tgtEl>
                                      </p:cBhvr>
                                    </p:animEffect>
                                  </p:childTnLst>
                                </p:cTn>
                              </p:par>
                            </p:childTnLst>
                          </p:cTn>
                        </p:par>
                        <p:par>
                          <p:cTn id="23" fill="hold">
                            <p:stCondLst>
                              <p:cond delay="1000"/>
                            </p:stCondLst>
                            <p:childTnLst>
                              <p:par>
                                <p:cTn id="24" presetID="1" presetClass="entr" presetSubtype="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Designing MapReduce algorithms</a:t>
            </a:r>
            <a:endParaRPr lang="en-US"/>
          </a:p>
        </p:txBody>
      </p:sp>
      <p:sp>
        <p:nvSpPr>
          <p:cNvPr id="3" name="Content Placeholder 2"/>
          <p:cNvSpPr>
            <a:spLocks noGrp="1"/>
          </p:cNvSpPr>
          <p:nvPr>
            <p:ph idx="1"/>
          </p:nvPr>
        </p:nvSpPr>
        <p:spPr>
          <a:xfrm>
            <a:off x="990599" y="1461247"/>
            <a:ext cx="8009966" cy="4730003"/>
          </a:xfrm>
        </p:spPr>
        <p:txBody>
          <a:bodyPr/>
          <a:lstStyle/>
          <a:p>
            <a:r>
              <a:rPr lang="en-US" smtClean="0"/>
              <a:t>Key decision: What should be done by </a:t>
            </a:r>
            <a:r>
              <a:rPr lang="en-US" smtClean="0">
                <a:latin typeface="Courier New" pitchFamily="49" charset="0"/>
                <a:cs typeface="Courier New" pitchFamily="49" charset="0"/>
              </a:rPr>
              <a:t>map</a:t>
            </a:r>
            <a:r>
              <a:rPr lang="en-US" smtClean="0"/>
              <a:t>, and what by </a:t>
            </a:r>
            <a:r>
              <a:rPr lang="en-US" smtClean="0">
                <a:latin typeface="Courier New" pitchFamily="49" charset="0"/>
                <a:cs typeface="Courier New" pitchFamily="49" charset="0"/>
              </a:rPr>
              <a:t>reduce</a:t>
            </a:r>
            <a:r>
              <a:rPr lang="en-US" smtClean="0"/>
              <a:t>?</a:t>
            </a:r>
          </a:p>
          <a:p>
            <a:pPr lvl="1"/>
            <a:r>
              <a:rPr lang="en-US" smtClean="0">
                <a:latin typeface="Courier New" pitchFamily="49" charset="0"/>
                <a:cs typeface="Courier New" pitchFamily="49" charset="0"/>
              </a:rPr>
              <a:t>map</a:t>
            </a:r>
            <a:r>
              <a:rPr lang="en-US" smtClean="0"/>
              <a:t> can do something to each individual key-value pair, but </a:t>
            </a:r>
            <a:br>
              <a:rPr lang="en-US" smtClean="0"/>
            </a:br>
            <a:r>
              <a:rPr lang="en-US" smtClean="0"/>
              <a:t>it can't look at other key-value pairs</a:t>
            </a:r>
          </a:p>
          <a:p>
            <a:pPr lvl="2"/>
            <a:r>
              <a:rPr lang="en-US" smtClean="0"/>
              <a:t>Example: Filtering out key-value pairs we don't need</a:t>
            </a:r>
          </a:p>
          <a:p>
            <a:pPr lvl="1"/>
            <a:r>
              <a:rPr lang="en-US" smtClean="0">
                <a:latin typeface="Courier New" pitchFamily="49" charset="0"/>
                <a:cs typeface="Courier New" pitchFamily="49" charset="0"/>
              </a:rPr>
              <a:t>map</a:t>
            </a:r>
            <a:r>
              <a:rPr lang="en-US" smtClean="0"/>
              <a:t> can emit more than one intermediate key-value pair for each incoming key-value pair</a:t>
            </a:r>
          </a:p>
          <a:p>
            <a:pPr lvl="2"/>
            <a:r>
              <a:rPr lang="en-US" smtClean="0"/>
              <a:t>Example: Incoming data is text, </a:t>
            </a:r>
            <a:r>
              <a:rPr lang="en-US" smtClean="0">
                <a:latin typeface="Courier New" pitchFamily="49" charset="0"/>
                <a:cs typeface="Courier New" pitchFamily="49" charset="0"/>
              </a:rPr>
              <a:t>map</a:t>
            </a:r>
            <a:r>
              <a:rPr lang="en-US" smtClean="0"/>
              <a:t> produces (word,1) for each word</a:t>
            </a:r>
          </a:p>
          <a:p>
            <a:pPr lvl="1"/>
            <a:r>
              <a:rPr lang="en-US" smtClean="0">
                <a:latin typeface="Courier New" pitchFamily="49" charset="0"/>
                <a:cs typeface="Courier New" pitchFamily="49" charset="0"/>
              </a:rPr>
              <a:t>reduce</a:t>
            </a:r>
            <a:r>
              <a:rPr lang="en-US" smtClean="0"/>
              <a:t> can aggregate data; it can look at multiple values, as long as </a:t>
            </a:r>
            <a:r>
              <a:rPr lang="en-US" smtClean="0">
                <a:latin typeface="Courier New" pitchFamily="49" charset="0"/>
                <a:cs typeface="Courier New" pitchFamily="49" charset="0"/>
              </a:rPr>
              <a:t>map</a:t>
            </a:r>
            <a:r>
              <a:rPr lang="en-US" smtClean="0"/>
              <a:t> has mapped them to the same (intermediate) key</a:t>
            </a:r>
          </a:p>
          <a:p>
            <a:pPr lvl="2"/>
            <a:r>
              <a:rPr lang="en-US" smtClean="0"/>
              <a:t>Example: Count the number of words, add up the total cost, ...</a:t>
            </a:r>
          </a:p>
          <a:p>
            <a:r>
              <a:rPr lang="en-US" smtClean="0"/>
              <a:t>Need to get the intermediate format right!</a:t>
            </a:r>
          </a:p>
          <a:p>
            <a:pPr lvl="1"/>
            <a:r>
              <a:rPr lang="en-US" smtClean="0"/>
              <a:t>If </a:t>
            </a:r>
            <a:r>
              <a:rPr lang="en-US" smtClean="0">
                <a:latin typeface="Courier New" pitchFamily="49" charset="0"/>
                <a:cs typeface="Courier New" pitchFamily="49" charset="0"/>
              </a:rPr>
              <a:t>reduce</a:t>
            </a:r>
            <a:r>
              <a:rPr lang="en-US" smtClean="0"/>
              <a:t> needs to look at several values together, </a:t>
            </a:r>
            <a:r>
              <a:rPr lang="en-US" smtClean="0">
                <a:latin typeface="Courier New" pitchFamily="49" charset="0"/>
                <a:cs typeface="Courier New" pitchFamily="49" charset="0"/>
              </a:rPr>
              <a:t>map</a:t>
            </a:r>
            <a:r>
              <a:rPr lang="en-US" smtClean="0"/>
              <a:t> </a:t>
            </a:r>
            <a:br>
              <a:rPr lang="en-US" smtClean="0"/>
            </a:br>
            <a:r>
              <a:rPr lang="en-US" smtClean="0"/>
              <a:t>must emit them using the same key!</a:t>
            </a:r>
            <a:endParaRPr lang="en-US"/>
          </a:p>
        </p:txBody>
      </p:sp>
      <p:sp>
        <p:nvSpPr>
          <p:cNvPr id="4" name="Slide Number Placeholder 3"/>
          <p:cNvSpPr>
            <a:spLocks noGrp="1"/>
          </p:cNvSpPr>
          <p:nvPr>
            <p:ph type="sldNum" sz="quarter" idx="10"/>
          </p:nvPr>
        </p:nvSpPr>
        <p:spPr/>
        <p:txBody>
          <a:bodyPr/>
          <a:lstStyle/>
          <a:p>
            <a:fld id="{103F590D-1EE3-4679-BAB2-47D8C4772F51}" type="slidenum">
              <a:rPr lang="en-GB" smtClean="0"/>
              <a:pPr/>
              <a:t>19</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Plan for today</a:t>
            </a:r>
            <a:endParaRPr lang="en-US"/>
          </a:p>
        </p:txBody>
      </p:sp>
      <p:sp>
        <p:nvSpPr>
          <p:cNvPr id="3" name="Content Placeholder 2"/>
          <p:cNvSpPr>
            <a:spLocks noGrp="1"/>
          </p:cNvSpPr>
          <p:nvPr>
            <p:ph idx="1"/>
          </p:nvPr>
        </p:nvSpPr>
        <p:spPr>
          <a:xfrm>
            <a:off x="990600" y="1658937"/>
            <a:ext cx="7772400" cy="4602013"/>
          </a:xfrm>
        </p:spPr>
        <p:txBody>
          <a:bodyPr/>
          <a:lstStyle/>
          <a:p>
            <a:r>
              <a:rPr lang="en-US" smtClean="0">
                <a:solidFill>
                  <a:srgbClr val="FF9900"/>
                </a:solidFill>
              </a:rPr>
              <a:t>Introduction</a:t>
            </a:r>
          </a:p>
          <a:p>
            <a:pPr lvl="1"/>
            <a:r>
              <a:rPr lang="en-US" smtClean="0">
                <a:solidFill>
                  <a:srgbClr val="FF9900"/>
                </a:solidFill>
              </a:rPr>
              <a:t>Census example</a:t>
            </a:r>
          </a:p>
          <a:p>
            <a:r>
              <a:rPr lang="en-US" smtClean="0"/>
              <a:t>MapReduce architecture</a:t>
            </a:r>
          </a:p>
          <a:p>
            <a:pPr lvl="1"/>
            <a:r>
              <a:rPr lang="en-US" smtClean="0"/>
              <a:t>Data flow</a:t>
            </a:r>
          </a:p>
          <a:p>
            <a:pPr lvl="1"/>
            <a:r>
              <a:rPr lang="en-US" smtClean="0"/>
              <a:t>Execution flow</a:t>
            </a:r>
          </a:p>
          <a:p>
            <a:pPr lvl="1"/>
            <a:r>
              <a:rPr lang="en-US" smtClean="0"/>
              <a:t>Fault tolerance etc. </a:t>
            </a:r>
          </a:p>
        </p:txBody>
      </p:sp>
      <p:sp>
        <p:nvSpPr>
          <p:cNvPr id="4" name="Slide Number Placeholder 3"/>
          <p:cNvSpPr>
            <a:spLocks noGrp="1"/>
          </p:cNvSpPr>
          <p:nvPr>
            <p:ph type="sldNum" sz="quarter" idx="10"/>
          </p:nvPr>
        </p:nvSpPr>
        <p:spPr/>
        <p:txBody>
          <a:bodyPr/>
          <a:lstStyle/>
          <a:p>
            <a:fld id="{103F590D-1EE3-4679-BAB2-47D8C4772F51}" type="slidenum">
              <a:rPr lang="en-GB" smtClean="0"/>
              <a:pPr/>
              <a:t>2</a:t>
            </a:fld>
            <a:endParaRPr lang="en-GB"/>
          </a:p>
        </p:txBody>
      </p:sp>
      <p:grpSp>
        <p:nvGrpSpPr>
          <p:cNvPr id="6" name="Group 6"/>
          <p:cNvGrpSpPr/>
          <p:nvPr/>
        </p:nvGrpSpPr>
        <p:grpSpPr>
          <a:xfrm>
            <a:off x="3475648" y="1706236"/>
            <a:ext cx="698320" cy="419100"/>
            <a:chOff x="6143624" y="2514600"/>
            <a:chExt cx="698320" cy="419100"/>
          </a:xfrm>
        </p:grpSpPr>
        <p:sp>
          <p:nvSpPr>
            <p:cNvPr id="8" name="Right Arrow 7"/>
            <p:cNvSpPr/>
            <p:nvPr/>
          </p:nvSpPr>
          <p:spPr bwMode="auto">
            <a:xfrm rot="10800000">
              <a:off x="6143624" y="2514600"/>
              <a:ext cx="695325" cy="419100"/>
            </a:xfrm>
            <a:prstGeom prst="rightArrow">
              <a:avLst/>
            </a:prstGeom>
            <a:solidFill>
              <a:srgbClr val="FF9900"/>
            </a:solidFill>
            <a:ln w="19050" cap="flat" cmpd="sng" algn="ctr">
              <a:solidFill>
                <a:schemeClr val="tx1"/>
              </a:solidFill>
              <a:prstDash val="solid"/>
              <a:round/>
              <a:headEnd type="none" w="med" len="med"/>
              <a:tailEnd type="none" w="med" len="med"/>
            </a:ln>
            <a:effectLst/>
          </p:spPr>
          <p:txBody>
            <a:bodyPr rtlCol="0" anchor="ctr"/>
            <a:lstStyle/>
            <a:p>
              <a:pPr algn="ctr"/>
              <a:endParaRPr lang="en-US"/>
            </a:p>
          </p:txBody>
        </p:sp>
        <p:sp>
          <p:nvSpPr>
            <p:cNvPr id="9" name="TextBox 8"/>
            <p:cNvSpPr txBox="1"/>
            <p:nvPr/>
          </p:nvSpPr>
          <p:spPr>
            <a:xfrm>
              <a:off x="6315838" y="2611083"/>
              <a:ext cx="526106" cy="246221"/>
            </a:xfrm>
            <a:prstGeom prst="rect">
              <a:avLst/>
            </a:prstGeom>
            <a:noFill/>
          </p:spPr>
          <p:txBody>
            <a:bodyPr wrap="none" rtlCol="0">
              <a:spAutoFit/>
            </a:bodyPr>
            <a:lstStyle/>
            <a:p>
              <a:r>
                <a:rPr lang="en-US" sz="1000" smtClean="0">
                  <a:latin typeface="Arial" pitchFamily="34" charset="0"/>
                  <a:cs typeface="Arial" pitchFamily="34" charset="0"/>
                </a:rPr>
                <a:t>NEXT</a:t>
              </a:r>
              <a:endParaRPr lang="en-US" sz="100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200" smtClean="0"/>
              <a:t>More details on the MapReduce data flow</a:t>
            </a:r>
          </a:p>
        </p:txBody>
      </p:sp>
      <p:sp>
        <p:nvSpPr>
          <p:cNvPr id="22531" name="Slide Number Placeholder 3"/>
          <p:cNvSpPr>
            <a:spLocks noGrp="1"/>
          </p:cNvSpPr>
          <p:nvPr>
            <p:ph type="sldNum" sz="quarter" idx="4294967295"/>
          </p:nvPr>
        </p:nvSpPr>
        <p:spPr>
          <a:xfrm>
            <a:off x="6731000" y="6229350"/>
            <a:ext cx="1905000" cy="457200"/>
          </a:xfrm>
          <a:prstGeom prst="rect">
            <a:avLst/>
          </a:prstGeom>
          <a:noFill/>
        </p:spPr>
        <p:txBody>
          <a:bodyPr/>
          <a:lstStyle/>
          <a:p>
            <a:fld id="{FDF7C4F8-BF93-4458-86C3-67FB3D0870A7}" type="slidenum">
              <a:rPr lang="en-US"/>
              <a:pPr/>
              <a:t>20</a:t>
            </a:fld>
            <a:endParaRPr lang="en-US"/>
          </a:p>
        </p:txBody>
      </p:sp>
      <p:pic>
        <p:nvPicPr>
          <p:cNvPr id="22532" name="Picture 2"/>
          <p:cNvPicPr>
            <a:picLocks noGrp="1" noChangeAspect="1" noChangeArrowheads="1"/>
          </p:cNvPicPr>
          <p:nvPr>
            <p:ph idx="1"/>
          </p:nvPr>
        </p:nvPicPr>
        <p:blipFill>
          <a:blip r:embed="rId2" cstate="print"/>
          <a:srcRect l="20422" t="27094" r="17587" b="9007"/>
          <a:stretch>
            <a:fillRect/>
          </a:stretch>
        </p:blipFill>
        <p:spPr>
          <a:xfrm>
            <a:off x="627063" y="1457325"/>
            <a:ext cx="7594600" cy="5251450"/>
          </a:xfrm>
          <a:noFill/>
        </p:spPr>
      </p:pic>
      <p:cxnSp>
        <p:nvCxnSpPr>
          <p:cNvPr id="22533" name="Straight Arrow Connector 6"/>
          <p:cNvCxnSpPr>
            <a:cxnSpLocks noChangeShapeType="1"/>
          </p:cNvCxnSpPr>
          <p:nvPr/>
        </p:nvCxnSpPr>
        <p:spPr bwMode="auto">
          <a:xfrm rot="5400000">
            <a:off x="602456" y="3515520"/>
            <a:ext cx="720725" cy="80962"/>
          </a:xfrm>
          <a:prstGeom prst="straightConnector1">
            <a:avLst/>
          </a:prstGeom>
          <a:noFill/>
          <a:ln w="9525" algn="ctr">
            <a:solidFill>
              <a:srgbClr val="FF0000"/>
            </a:solidFill>
            <a:round/>
            <a:headEnd/>
            <a:tailEnd type="arrow" w="med" len="med"/>
          </a:ln>
        </p:spPr>
      </p:cxnSp>
      <p:sp>
        <p:nvSpPr>
          <p:cNvPr id="22534" name="TextBox 7"/>
          <p:cNvSpPr txBox="1">
            <a:spLocks noChangeArrowheads="1"/>
          </p:cNvSpPr>
          <p:nvPr/>
        </p:nvSpPr>
        <p:spPr bwMode="auto">
          <a:xfrm>
            <a:off x="238539" y="2636700"/>
            <a:ext cx="1620078" cy="584775"/>
          </a:xfrm>
          <a:prstGeom prst="rect">
            <a:avLst/>
          </a:prstGeom>
          <a:noFill/>
          <a:ln w="9525">
            <a:noFill/>
            <a:miter lim="800000"/>
            <a:headEnd/>
            <a:tailEnd/>
          </a:ln>
        </p:spPr>
        <p:txBody>
          <a:bodyPr wrap="square">
            <a:spAutoFit/>
          </a:bodyPr>
          <a:lstStyle/>
          <a:p>
            <a:r>
              <a:rPr lang="en-US" sz="1600" smtClean="0">
                <a:solidFill>
                  <a:srgbClr val="FF0000"/>
                </a:solidFill>
              </a:rPr>
              <a:t>Data partitions</a:t>
            </a:r>
            <a:r>
              <a:rPr lang="en-US" sz="1600">
                <a:solidFill>
                  <a:srgbClr val="FF0000"/>
                </a:solidFill>
              </a:rPr>
              <a:t/>
            </a:r>
            <a:br>
              <a:rPr lang="en-US" sz="1600">
                <a:solidFill>
                  <a:srgbClr val="FF0000"/>
                </a:solidFill>
              </a:rPr>
            </a:br>
            <a:r>
              <a:rPr lang="en-US" sz="1600" smtClean="0">
                <a:solidFill>
                  <a:srgbClr val="FF0000"/>
                </a:solidFill>
              </a:rPr>
              <a:t>by </a:t>
            </a:r>
            <a:r>
              <a:rPr lang="en-US" sz="1600">
                <a:solidFill>
                  <a:srgbClr val="FF0000"/>
                </a:solidFill>
              </a:rPr>
              <a:t>key</a:t>
            </a:r>
          </a:p>
        </p:txBody>
      </p:sp>
      <p:cxnSp>
        <p:nvCxnSpPr>
          <p:cNvPr id="22535" name="Straight Arrow Connector 8"/>
          <p:cNvCxnSpPr>
            <a:cxnSpLocks noChangeShapeType="1"/>
          </p:cNvCxnSpPr>
          <p:nvPr/>
        </p:nvCxnSpPr>
        <p:spPr bwMode="auto">
          <a:xfrm rot="5400000">
            <a:off x="2091531" y="3183732"/>
            <a:ext cx="720725" cy="80962"/>
          </a:xfrm>
          <a:prstGeom prst="straightConnector1">
            <a:avLst/>
          </a:prstGeom>
          <a:noFill/>
          <a:ln w="9525" algn="ctr">
            <a:solidFill>
              <a:srgbClr val="FF0000"/>
            </a:solidFill>
            <a:round/>
            <a:headEnd/>
            <a:tailEnd type="arrow" w="med" len="med"/>
          </a:ln>
        </p:spPr>
      </p:cxnSp>
      <p:sp>
        <p:nvSpPr>
          <p:cNvPr id="22536" name="TextBox 9"/>
          <p:cNvSpPr txBox="1">
            <a:spLocks noChangeArrowheads="1"/>
          </p:cNvSpPr>
          <p:nvPr/>
        </p:nvSpPr>
        <p:spPr bwMode="auto">
          <a:xfrm>
            <a:off x="1547123" y="2296284"/>
            <a:ext cx="1868487" cy="584775"/>
          </a:xfrm>
          <a:prstGeom prst="rect">
            <a:avLst/>
          </a:prstGeom>
          <a:noFill/>
          <a:ln w="9525">
            <a:noFill/>
            <a:miter lim="800000"/>
            <a:headEnd/>
            <a:tailEnd/>
          </a:ln>
        </p:spPr>
        <p:txBody>
          <a:bodyPr>
            <a:spAutoFit/>
          </a:bodyPr>
          <a:lstStyle/>
          <a:p>
            <a:r>
              <a:rPr lang="en-US" sz="1600">
                <a:solidFill>
                  <a:srgbClr val="FF0000"/>
                </a:solidFill>
                <a:latin typeface="Courier New" pitchFamily="49" charset="0"/>
                <a:cs typeface="Courier New" pitchFamily="49" charset="0"/>
              </a:rPr>
              <a:t>Map</a:t>
            </a:r>
            <a:r>
              <a:rPr lang="en-US" sz="1600">
                <a:solidFill>
                  <a:srgbClr val="FF0000"/>
                </a:solidFill>
              </a:rPr>
              <a:t> </a:t>
            </a:r>
            <a:r>
              <a:rPr lang="en-US" sz="1600" smtClean="0">
                <a:solidFill>
                  <a:srgbClr val="FF0000"/>
                </a:solidFill>
              </a:rPr>
              <a:t>computation </a:t>
            </a:r>
            <a:r>
              <a:rPr lang="en-US" sz="1600">
                <a:solidFill>
                  <a:srgbClr val="FF0000"/>
                </a:solidFill>
              </a:rPr>
              <a:t>partitions</a:t>
            </a:r>
          </a:p>
        </p:txBody>
      </p:sp>
      <p:sp>
        <p:nvSpPr>
          <p:cNvPr id="22537" name="TextBox 10"/>
          <p:cNvSpPr txBox="1">
            <a:spLocks noChangeArrowheads="1"/>
          </p:cNvSpPr>
          <p:nvPr/>
        </p:nvSpPr>
        <p:spPr bwMode="auto">
          <a:xfrm>
            <a:off x="5255867" y="2290763"/>
            <a:ext cx="1868488" cy="830997"/>
          </a:xfrm>
          <a:prstGeom prst="rect">
            <a:avLst/>
          </a:prstGeom>
          <a:noFill/>
          <a:ln w="9525">
            <a:noFill/>
            <a:miter lim="800000"/>
            <a:headEnd/>
            <a:tailEnd/>
          </a:ln>
        </p:spPr>
        <p:txBody>
          <a:bodyPr>
            <a:spAutoFit/>
          </a:bodyPr>
          <a:lstStyle/>
          <a:p>
            <a:r>
              <a:rPr lang="en-US" sz="1600">
                <a:solidFill>
                  <a:srgbClr val="FF0000"/>
                </a:solidFill>
                <a:latin typeface="Courier New" pitchFamily="49" charset="0"/>
                <a:cs typeface="Courier New" pitchFamily="49" charset="0"/>
              </a:rPr>
              <a:t>Reduce </a:t>
            </a:r>
            <a:r>
              <a:rPr lang="en-US" sz="1600" smtClean="0">
                <a:solidFill>
                  <a:srgbClr val="FF0000"/>
                </a:solidFill>
              </a:rPr>
              <a:t>computation </a:t>
            </a:r>
            <a:r>
              <a:rPr lang="en-US" sz="1600">
                <a:solidFill>
                  <a:srgbClr val="FF0000"/>
                </a:solidFill>
              </a:rPr>
              <a:t>partitions</a:t>
            </a:r>
          </a:p>
        </p:txBody>
      </p:sp>
      <p:cxnSp>
        <p:nvCxnSpPr>
          <p:cNvPr id="22538" name="Straight Arrow Connector 11"/>
          <p:cNvCxnSpPr>
            <a:cxnSpLocks noChangeShapeType="1"/>
          </p:cNvCxnSpPr>
          <p:nvPr/>
        </p:nvCxnSpPr>
        <p:spPr bwMode="auto">
          <a:xfrm rot="16200000" flipH="1">
            <a:off x="5631656" y="3640932"/>
            <a:ext cx="1133475" cy="33338"/>
          </a:xfrm>
          <a:prstGeom prst="straightConnector1">
            <a:avLst/>
          </a:prstGeom>
          <a:noFill/>
          <a:ln w="9525" algn="ctr">
            <a:solidFill>
              <a:srgbClr val="FF0000"/>
            </a:solidFill>
            <a:round/>
            <a:headEnd/>
            <a:tailEnd type="arrow" w="med" len="med"/>
          </a:ln>
        </p:spPr>
      </p:cxnSp>
      <p:sp>
        <p:nvSpPr>
          <p:cNvPr id="22539" name="TextBox 13"/>
          <p:cNvSpPr txBox="1">
            <a:spLocks noChangeArrowheads="1"/>
          </p:cNvSpPr>
          <p:nvPr/>
        </p:nvSpPr>
        <p:spPr bwMode="auto">
          <a:xfrm>
            <a:off x="4448245" y="5719084"/>
            <a:ext cx="1868487" cy="830997"/>
          </a:xfrm>
          <a:prstGeom prst="rect">
            <a:avLst/>
          </a:prstGeom>
          <a:noFill/>
          <a:ln w="9525">
            <a:noFill/>
            <a:miter lim="800000"/>
            <a:headEnd/>
            <a:tailEnd/>
          </a:ln>
        </p:spPr>
        <p:txBody>
          <a:bodyPr>
            <a:spAutoFit/>
          </a:bodyPr>
          <a:lstStyle/>
          <a:p>
            <a:r>
              <a:rPr lang="en-US" sz="1600">
                <a:solidFill>
                  <a:srgbClr val="FF0000"/>
                </a:solidFill>
              </a:rPr>
              <a:t>Redistribution</a:t>
            </a:r>
            <a:br>
              <a:rPr lang="en-US" sz="1600">
                <a:solidFill>
                  <a:srgbClr val="FF0000"/>
                </a:solidFill>
              </a:rPr>
            </a:br>
            <a:r>
              <a:rPr lang="en-US" sz="1600">
                <a:solidFill>
                  <a:srgbClr val="FF0000"/>
                </a:solidFill>
              </a:rPr>
              <a:t>by output’s </a:t>
            </a:r>
            <a:r>
              <a:rPr lang="en-US" sz="1600" smtClean="0">
                <a:solidFill>
                  <a:srgbClr val="FF0000"/>
                </a:solidFill>
              </a:rPr>
              <a:t>key</a:t>
            </a:r>
            <a:br>
              <a:rPr lang="en-US" sz="1600" smtClean="0">
                <a:solidFill>
                  <a:srgbClr val="FF0000"/>
                </a:solidFill>
              </a:rPr>
            </a:br>
            <a:r>
              <a:rPr lang="en-US" sz="1600" smtClean="0">
                <a:solidFill>
                  <a:srgbClr val="FF0000"/>
                </a:solidFill>
              </a:rPr>
              <a:t>("shuffle")</a:t>
            </a:r>
            <a:endParaRPr lang="en-US" sz="1600">
              <a:solidFill>
                <a:srgbClr val="FF0000"/>
              </a:solidFill>
            </a:endParaRPr>
          </a:p>
        </p:txBody>
      </p:sp>
      <p:sp>
        <p:nvSpPr>
          <p:cNvPr id="22540" name="TextBox 14"/>
          <p:cNvSpPr txBox="1">
            <a:spLocks noChangeArrowheads="1"/>
          </p:cNvSpPr>
          <p:nvPr/>
        </p:nvSpPr>
        <p:spPr bwMode="auto">
          <a:xfrm>
            <a:off x="4567720" y="1399208"/>
            <a:ext cx="1868488" cy="338554"/>
          </a:xfrm>
          <a:prstGeom prst="rect">
            <a:avLst/>
          </a:prstGeom>
          <a:noFill/>
          <a:ln w="9525">
            <a:noFill/>
            <a:miter lim="800000"/>
            <a:headEnd/>
            <a:tailEnd/>
          </a:ln>
        </p:spPr>
        <p:txBody>
          <a:bodyPr>
            <a:spAutoFit/>
          </a:bodyPr>
          <a:lstStyle/>
          <a:p>
            <a:r>
              <a:rPr lang="en-US" sz="1600">
                <a:solidFill>
                  <a:srgbClr val="FF0000"/>
                </a:solidFill>
              </a:rPr>
              <a:t>Coordinator</a:t>
            </a:r>
          </a:p>
        </p:txBody>
      </p:sp>
      <p:cxnSp>
        <p:nvCxnSpPr>
          <p:cNvPr id="22541" name="Straight Arrow Connector 16"/>
          <p:cNvCxnSpPr>
            <a:cxnSpLocks noChangeShapeType="1"/>
          </p:cNvCxnSpPr>
          <p:nvPr/>
        </p:nvCxnSpPr>
        <p:spPr bwMode="auto">
          <a:xfrm rot="5400000">
            <a:off x="4520407" y="1743868"/>
            <a:ext cx="946150" cy="906463"/>
          </a:xfrm>
          <a:prstGeom prst="straightConnector1">
            <a:avLst/>
          </a:prstGeom>
          <a:noFill/>
          <a:ln w="9525" algn="ctr">
            <a:solidFill>
              <a:srgbClr val="FF0000"/>
            </a:solidFill>
            <a:round/>
            <a:headEnd/>
            <a:tailEnd type="arrow" w="med" len="med"/>
          </a:ln>
        </p:spPr>
      </p:cxnSp>
      <p:sp>
        <p:nvSpPr>
          <p:cNvPr id="14" name="Footer Placeholder 13"/>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15" name="TextBox 14"/>
          <p:cNvSpPr txBox="1"/>
          <p:nvPr/>
        </p:nvSpPr>
        <p:spPr>
          <a:xfrm>
            <a:off x="6855389" y="1282148"/>
            <a:ext cx="2078389" cy="584775"/>
          </a:xfrm>
          <a:prstGeom prst="rect">
            <a:avLst/>
          </a:prstGeom>
          <a:noFill/>
        </p:spPr>
        <p:txBody>
          <a:bodyPr wrap="none" rtlCol="0">
            <a:spAutoFit/>
          </a:bodyPr>
          <a:lstStyle/>
          <a:p>
            <a:r>
              <a:rPr lang="en-US" sz="1600" smtClean="0">
                <a:solidFill>
                  <a:srgbClr val="FF0000"/>
                </a:solidFill>
              </a:rPr>
              <a:t>(Default MapReduce </a:t>
            </a:r>
            <a:br>
              <a:rPr lang="en-US" sz="1600" smtClean="0">
                <a:solidFill>
                  <a:srgbClr val="FF0000"/>
                </a:solidFill>
              </a:rPr>
            </a:br>
            <a:r>
              <a:rPr lang="en-US" sz="1600" smtClean="0">
                <a:solidFill>
                  <a:srgbClr val="FF0000"/>
                </a:solidFill>
              </a:rPr>
              <a:t>uses Filesystem)</a:t>
            </a:r>
            <a:endParaRPr lang="en-US" sz="1600">
              <a:solidFill>
                <a:srgbClr val="FF0000"/>
              </a:solidFill>
            </a:endParaRPr>
          </a:p>
        </p:txBody>
      </p:sp>
      <p:sp>
        <p:nvSpPr>
          <p:cNvPr id="16" name="Right Brace 15"/>
          <p:cNvSpPr/>
          <p:nvPr/>
        </p:nvSpPr>
        <p:spPr bwMode="auto">
          <a:xfrm rot="5400000">
            <a:off x="5281265" y="5056558"/>
            <a:ext cx="168965" cy="1292087"/>
          </a:xfrm>
          <a:prstGeom prst="rightBrace">
            <a:avLst/>
          </a:prstGeom>
          <a:noFill/>
          <a:ln w="19050" cap="flat" cmpd="sng" algn="ctr">
            <a:solidFill>
              <a:srgbClr val="FF0000"/>
            </a:solidFill>
            <a:prstDash val="solid"/>
            <a:round/>
            <a:headEnd type="none" w="med" len="med"/>
            <a:tailEnd type="none" w="med" len="med"/>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40"/>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22541"/>
                                        </p:tgtEl>
                                        <p:attrNameLst>
                                          <p:attrName>style.visibility</p:attrName>
                                        </p:attrNameLst>
                                      </p:cBhvr>
                                      <p:to>
                                        <p:strVal val="visible"/>
                                      </p:to>
                                    </p:set>
                                    <p:animEffect transition="in" filter="wipe(up)">
                                      <p:cBhvr>
                                        <p:cTn id="10" dur="500"/>
                                        <p:tgtEl>
                                          <p:spTgt spid="2254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4"/>
                                        </p:tgtEl>
                                        <p:attrNameLst>
                                          <p:attrName>style.visibility</p:attrName>
                                        </p:attrNameLst>
                                      </p:cBhvr>
                                      <p:to>
                                        <p:strVal val="visible"/>
                                      </p:to>
                                    </p:set>
                                  </p:childTnLst>
                                </p:cTn>
                              </p:par>
                            </p:childTnLst>
                          </p:cTn>
                        </p:par>
                        <p:par>
                          <p:cTn id="15" fill="hold">
                            <p:stCondLst>
                              <p:cond delay="0"/>
                            </p:stCondLst>
                            <p:childTnLst>
                              <p:par>
                                <p:cTn id="16" presetID="22" presetClass="entr" presetSubtype="1" fill="hold" nodeType="afterEffect">
                                  <p:stCondLst>
                                    <p:cond delay="0"/>
                                  </p:stCondLst>
                                  <p:childTnLst>
                                    <p:set>
                                      <p:cBhvr>
                                        <p:cTn id="17" dur="1" fill="hold">
                                          <p:stCondLst>
                                            <p:cond delay="0"/>
                                          </p:stCondLst>
                                        </p:cTn>
                                        <p:tgtEl>
                                          <p:spTgt spid="22533"/>
                                        </p:tgtEl>
                                        <p:attrNameLst>
                                          <p:attrName>style.visibility</p:attrName>
                                        </p:attrNameLst>
                                      </p:cBhvr>
                                      <p:to>
                                        <p:strVal val="visible"/>
                                      </p:to>
                                    </p:set>
                                    <p:animEffect transition="in" filter="wipe(up)">
                                      <p:cBhvr>
                                        <p:cTn id="18" dur="500"/>
                                        <p:tgtEl>
                                          <p:spTgt spid="2253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6"/>
                                        </p:tgtEl>
                                        <p:attrNameLst>
                                          <p:attrName>style.visibility</p:attrName>
                                        </p:attrNameLst>
                                      </p:cBhvr>
                                      <p:to>
                                        <p:strVal val="visible"/>
                                      </p:to>
                                    </p:set>
                                  </p:childTnLst>
                                </p:cTn>
                              </p:par>
                            </p:childTnLst>
                          </p:cTn>
                        </p:par>
                        <p:par>
                          <p:cTn id="23" fill="hold">
                            <p:stCondLst>
                              <p:cond delay="0"/>
                            </p:stCondLst>
                            <p:childTnLst>
                              <p:par>
                                <p:cTn id="24" presetID="22" presetClass="entr" presetSubtype="1" fill="hold" nodeType="afterEffect">
                                  <p:stCondLst>
                                    <p:cond delay="0"/>
                                  </p:stCondLst>
                                  <p:childTnLst>
                                    <p:set>
                                      <p:cBhvr>
                                        <p:cTn id="25" dur="1" fill="hold">
                                          <p:stCondLst>
                                            <p:cond delay="0"/>
                                          </p:stCondLst>
                                        </p:cTn>
                                        <p:tgtEl>
                                          <p:spTgt spid="22535"/>
                                        </p:tgtEl>
                                        <p:attrNameLst>
                                          <p:attrName>style.visibility</p:attrName>
                                        </p:attrNameLst>
                                      </p:cBhvr>
                                      <p:to>
                                        <p:strVal val="visible"/>
                                      </p:to>
                                    </p:set>
                                    <p:animEffect transition="in" filter="wipe(up)">
                                      <p:cBhvr>
                                        <p:cTn id="26" dur="500"/>
                                        <p:tgtEl>
                                          <p:spTgt spid="2253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5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537"/>
                                        </p:tgtEl>
                                        <p:attrNameLst>
                                          <p:attrName>style.visibility</p:attrName>
                                        </p:attrNameLst>
                                      </p:cBhvr>
                                      <p:to>
                                        <p:strVal val="visible"/>
                                      </p:to>
                                    </p:set>
                                  </p:childTnLst>
                                </p:cTn>
                              </p:par>
                            </p:childTnLst>
                          </p:cTn>
                        </p:par>
                        <p:par>
                          <p:cTn id="37" fill="hold">
                            <p:stCondLst>
                              <p:cond delay="0"/>
                            </p:stCondLst>
                            <p:childTnLst>
                              <p:par>
                                <p:cTn id="38" presetID="22" presetClass="entr" presetSubtype="1" fill="hold" nodeType="afterEffect">
                                  <p:stCondLst>
                                    <p:cond delay="0"/>
                                  </p:stCondLst>
                                  <p:childTnLst>
                                    <p:set>
                                      <p:cBhvr>
                                        <p:cTn id="39" dur="1" fill="hold">
                                          <p:stCondLst>
                                            <p:cond delay="0"/>
                                          </p:stCondLst>
                                        </p:cTn>
                                        <p:tgtEl>
                                          <p:spTgt spid="22538"/>
                                        </p:tgtEl>
                                        <p:attrNameLst>
                                          <p:attrName>style.visibility</p:attrName>
                                        </p:attrNameLst>
                                      </p:cBhvr>
                                      <p:to>
                                        <p:strVal val="visible"/>
                                      </p:to>
                                    </p:set>
                                    <p:animEffect transition="in" filter="wipe(up)">
                                      <p:cBhvr>
                                        <p:cTn id="40" dur="500"/>
                                        <p:tgtEl>
                                          <p:spTgt spid="22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p:bldP spid="22536" grpId="0"/>
      <p:bldP spid="22537" grpId="0"/>
      <p:bldP spid="22539" grpId="0"/>
      <p:bldP spid="22540" grpId="0"/>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Some additional details</a:t>
            </a:r>
            <a:endParaRPr lang="en-US" dirty="0"/>
          </a:p>
        </p:txBody>
      </p:sp>
      <p:sp>
        <p:nvSpPr>
          <p:cNvPr id="3" name="Content Placeholder 2"/>
          <p:cNvSpPr>
            <a:spLocks noGrp="1"/>
          </p:cNvSpPr>
          <p:nvPr>
            <p:ph idx="1"/>
          </p:nvPr>
        </p:nvSpPr>
        <p:spPr>
          <a:xfrm>
            <a:off x="1075765" y="1600200"/>
            <a:ext cx="8068235" cy="4457700"/>
          </a:xfrm>
        </p:spPr>
        <p:txBody>
          <a:bodyPr/>
          <a:lstStyle/>
          <a:p>
            <a:r>
              <a:rPr lang="en-US" dirty="0" smtClean="0"/>
              <a:t>To make this work, we need a few more parts…</a:t>
            </a:r>
          </a:p>
          <a:p>
            <a:endParaRPr lang="en-US" dirty="0" smtClean="0"/>
          </a:p>
          <a:p>
            <a:r>
              <a:rPr lang="en-US" dirty="0" smtClean="0"/>
              <a:t>The </a:t>
            </a:r>
            <a:r>
              <a:rPr lang="en-US" dirty="0" smtClean="0">
                <a:solidFill>
                  <a:srgbClr val="FF9900"/>
                </a:solidFill>
              </a:rPr>
              <a:t>file system</a:t>
            </a:r>
            <a:r>
              <a:rPr lang="en-US" dirty="0" smtClean="0"/>
              <a:t> (distributed across all nodes):</a:t>
            </a:r>
          </a:p>
          <a:p>
            <a:pPr lvl="1"/>
            <a:r>
              <a:rPr lang="en-US" dirty="0" smtClean="0"/>
              <a:t>Stores the inputs, outputs, and temporary results</a:t>
            </a:r>
          </a:p>
          <a:p>
            <a:r>
              <a:rPr lang="en-US" dirty="0" smtClean="0"/>
              <a:t>The </a:t>
            </a:r>
            <a:r>
              <a:rPr lang="en-US" dirty="0" smtClean="0">
                <a:solidFill>
                  <a:srgbClr val="FF9900"/>
                </a:solidFill>
              </a:rPr>
              <a:t>driver program</a:t>
            </a:r>
            <a:r>
              <a:rPr lang="en-US" dirty="0" smtClean="0"/>
              <a:t> (executes on one node):</a:t>
            </a:r>
          </a:p>
          <a:p>
            <a:pPr lvl="1"/>
            <a:r>
              <a:rPr lang="en-US" dirty="0" smtClean="0"/>
              <a:t>Specifies where to find the inputs, the outputs</a:t>
            </a:r>
          </a:p>
          <a:p>
            <a:pPr lvl="1"/>
            <a:r>
              <a:rPr lang="en-US" dirty="0" smtClean="0"/>
              <a:t>Specifies what </a:t>
            </a:r>
            <a:r>
              <a:rPr lang="en-US" dirty="0" err="1" smtClean="0"/>
              <a:t>mapper</a:t>
            </a:r>
            <a:r>
              <a:rPr lang="en-US" dirty="0" smtClean="0"/>
              <a:t> and reducer to use</a:t>
            </a:r>
          </a:p>
          <a:p>
            <a:pPr lvl="1"/>
            <a:r>
              <a:rPr lang="en-US" dirty="0" smtClean="0"/>
              <a:t>Can customize behavior of the execution</a:t>
            </a:r>
          </a:p>
          <a:p>
            <a:r>
              <a:rPr lang="en-US" dirty="0" smtClean="0"/>
              <a:t>The </a:t>
            </a:r>
            <a:r>
              <a:rPr lang="en-US" dirty="0" smtClean="0">
                <a:solidFill>
                  <a:srgbClr val="FF9900"/>
                </a:solidFill>
              </a:rPr>
              <a:t>runtime system </a:t>
            </a:r>
            <a:r>
              <a:rPr lang="en-US" dirty="0" smtClean="0"/>
              <a:t>(controls nodes):</a:t>
            </a:r>
          </a:p>
          <a:p>
            <a:pPr lvl="1"/>
            <a:r>
              <a:rPr lang="en-US" dirty="0" smtClean="0"/>
              <a:t>Supervises the execution of tasks</a:t>
            </a:r>
          </a:p>
          <a:p>
            <a:pPr lvl="1"/>
            <a:r>
              <a:rPr lang="en-US" dirty="0" smtClean="0"/>
              <a:t>Mater </a:t>
            </a:r>
            <a:r>
              <a:rPr lang="it-IT" dirty="0" smtClean="0"/>
              <a:t>(</a:t>
            </a:r>
            <a:r>
              <a:rPr lang="en-US" dirty="0" err="1" smtClean="0">
                <a:solidFill>
                  <a:srgbClr val="FF9900"/>
                </a:solidFill>
              </a:rPr>
              <a:t>JobTracker</a:t>
            </a:r>
            <a:r>
              <a:rPr lang="en-US" dirty="0" smtClean="0">
                <a:solidFill>
                  <a:srgbClr val="FF9900"/>
                </a:solidFill>
              </a:rPr>
              <a:t>)</a:t>
            </a:r>
            <a:endParaRPr lang="en-US" dirty="0" smtClean="0">
              <a:solidFill>
                <a:srgbClr val="FF9900"/>
              </a:solidFill>
            </a:endParaRPr>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Some details</a:t>
            </a:r>
          </a:p>
        </p:txBody>
      </p:sp>
      <p:sp>
        <p:nvSpPr>
          <p:cNvPr id="23555" name="Content Placeholder 2"/>
          <p:cNvSpPr>
            <a:spLocks noGrp="1"/>
          </p:cNvSpPr>
          <p:nvPr>
            <p:ph idx="1"/>
          </p:nvPr>
        </p:nvSpPr>
        <p:spPr>
          <a:xfrm>
            <a:off x="990600" y="1470212"/>
            <a:ext cx="7543800" cy="4721038"/>
          </a:xfrm>
        </p:spPr>
        <p:txBody>
          <a:bodyPr/>
          <a:lstStyle/>
          <a:p>
            <a:r>
              <a:rPr lang="en-US" sz="2400" smtClean="0"/>
              <a:t>Fewer computation partitions than data partitions</a:t>
            </a:r>
          </a:p>
          <a:p>
            <a:pPr lvl="1"/>
            <a:r>
              <a:rPr lang="en-US" sz="2000" smtClean="0"/>
              <a:t>All data is accessible via a distributed filesystem with replication</a:t>
            </a:r>
          </a:p>
          <a:p>
            <a:pPr lvl="1"/>
            <a:r>
              <a:rPr lang="en-US" sz="2000" smtClean="0"/>
              <a:t>Worker nodes produce data in key order (makes it easy to merge)</a:t>
            </a:r>
          </a:p>
          <a:p>
            <a:pPr lvl="1"/>
            <a:r>
              <a:rPr lang="en-US" sz="2000" smtClean="0"/>
              <a:t>The master is responsible for scheduling, keeping all nodes busy</a:t>
            </a:r>
          </a:p>
          <a:p>
            <a:pPr lvl="1"/>
            <a:r>
              <a:rPr lang="en-US" sz="2000" smtClean="0"/>
              <a:t>The master knows how many data partitions there are, which have completed – atomic commits to disk</a:t>
            </a:r>
          </a:p>
          <a:p>
            <a:r>
              <a:rPr lang="en-US" sz="2400" smtClean="0">
                <a:solidFill>
                  <a:srgbClr val="FF9900"/>
                </a:solidFill>
              </a:rPr>
              <a:t>Locality:</a:t>
            </a:r>
            <a:r>
              <a:rPr lang="en-US" sz="2400" smtClean="0"/>
              <a:t> Master tries to do work on nodes that have replicas of the data</a:t>
            </a:r>
          </a:p>
          <a:p>
            <a:r>
              <a:rPr lang="en-US" sz="2400" smtClean="0"/>
              <a:t>Master can deal with stragglers (slow machines) by re-executing their tasks somewhere else</a:t>
            </a:r>
          </a:p>
        </p:txBody>
      </p:sp>
      <p:sp>
        <p:nvSpPr>
          <p:cNvPr id="23556" name="Slide Number Placeholder 3"/>
          <p:cNvSpPr>
            <a:spLocks noGrp="1"/>
          </p:cNvSpPr>
          <p:nvPr>
            <p:ph type="sldNum" sz="quarter" idx="4294967295"/>
          </p:nvPr>
        </p:nvSpPr>
        <p:spPr>
          <a:xfrm>
            <a:off x="6731000" y="6229350"/>
            <a:ext cx="1905000" cy="457200"/>
          </a:xfrm>
          <a:prstGeom prst="rect">
            <a:avLst/>
          </a:prstGeom>
          <a:noFill/>
        </p:spPr>
        <p:txBody>
          <a:bodyPr/>
          <a:lstStyle/>
          <a:p>
            <a:fld id="{346ADD98-E991-4740-AE2E-008013F748F2}" type="slidenum">
              <a:rPr lang="en-US"/>
              <a:pPr/>
              <a:t>22</a:t>
            </a:fld>
            <a:endParaRPr lang="en-US"/>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if a worker crashes?</a:t>
            </a:r>
            <a:endParaRPr lang="en-US" dirty="0"/>
          </a:p>
        </p:txBody>
      </p:sp>
      <p:sp>
        <p:nvSpPr>
          <p:cNvPr id="3" name="Content Placeholder 2"/>
          <p:cNvSpPr>
            <a:spLocks noGrp="1"/>
          </p:cNvSpPr>
          <p:nvPr>
            <p:ph idx="1"/>
          </p:nvPr>
        </p:nvSpPr>
        <p:spPr>
          <a:xfrm>
            <a:off x="990600" y="1516828"/>
            <a:ext cx="7772400" cy="4674422"/>
          </a:xfrm>
        </p:spPr>
        <p:txBody>
          <a:bodyPr/>
          <a:lstStyle/>
          <a:p>
            <a:r>
              <a:rPr lang="en-US" dirty="0" smtClean="0"/>
              <a:t>We rely on </a:t>
            </a:r>
            <a:r>
              <a:rPr lang="en-US" smtClean="0"/>
              <a:t>the file system </a:t>
            </a:r>
            <a:r>
              <a:rPr lang="en-US" dirty="0" smtClean="0"/>
              <a:t>being shared across </a:t>
            </a:r>
            <a:r>
              <a:rPr lang="en-US" smtClean="0"/>
              <a:t>all the nodes</a:t>
            </a:r>
            <a:endParaRPr lang="en-US" dirty="0" smtClean="0"/>
          </a:p>
          <a:p>
            <a:r>
              <a:rPr lang="en-US" smtClean="0"/>
              <a:t>Two types of (crash) faults</a:t>
            </a:r>
            <a:r>
              <a:rPr lang="en-US" dirty="0" smtClean="0"/>
              <a:t>:</a:t>
            </a:r>
          </a:p>
          <a:p>
            <a:pPr lvl="1"/>
            <a:r>
              <a:rPr lang="en-US" smtClean="0"/>
              <a:t>Node </a:t>
            </a:r>
            <a:r>
              <a:rPr lang="en-US" dirty="0" smtClean="0"/>
              <a:t>wrote its output and then crashed</a:t>
            </a:r>
          </a:p>
          <a:p>
            <a:pPr lvl="2"/>
            <a:r>
              <a:rPr lang="en-US" dirty="0" smtClean="0"/>
              <a:t>Here, </a:t>
            </a:r>
            <a:r>
              <a:rPr lang="en-US" smtClean="0"/>
              <a:t>the file system </a:t>
            </a:r>
            <a:r>
              <a:rPr lang="en-US" dirty="0" smtClean="0"/>
              <a:t>is likely to have a copy of the </a:t>
            </a:r>
            <a:r>
              <a:rPr lang="en-US" smtClean="0"/>
              <a:t>complete output</a:t>
            </a:r>
            <a:endParaRPr lang="en-US" dirty="0" smtClean="0"/>
          </a:p>
          <a:p>
            <a:pPr lvl="1"/>
            <a:r>
              <a:rPr lang="en-US" smtClean="0"/>
              <a:t>Node </a:t>
            </a:r>
            <a:r>
              <a:rPr lang="en-US" dirty="0" smtClean="0"/>
              <a:t>crashed before finishing its output</a:t>
            </a:r>
          </a:p>
          <a:p>
            <a:pPr lvl="2"/>
            <a:r>
              <a:rPr lang="en-US" dirty="0" smtClean="0"/>
              <a:t>The </a:t>
            </a:r>
            <a:r>
              <a:rPr lang="en-US" dirty="0" err="1" smtClean="0"/>
              <a:t>JobTracker</a:t>
            </a:r>
            <a:r>
              <a:rPr lang="en-US" dirty="0" smtClean="0"/>
              <a:t> sees that the job isn’t making progress, and restarts the job elsewhere on </a:t>
            </a:r>
            <a:r>
              <a:rPr lang="en-US" smtClean="0"/>
              <a:t>the system</a:t>
            </a:r>
            <a:endParaRPr lang="en-US" dirty="0" smtClean="0"/>
          </a:p>
          <a:p>
            <a:r>
              <a:rPr lang="en-US" dirty="0" smtClean="0"/>
              <a:t>(Of course, we have fewer nodes to do </a:t>
            </a:r>
            <a:r>
              <a:rPr lang="en-US" smtClean="0"/>
              <a:t>work…)</a:t>
            </a:r>
          </a:p>
          <a:p>
            <a:r>
              <a:rPr lang="en-US" smtClean="0"/>
              <a:t>But what if the master crashes?</a:t>
            </a:r>
            <a:endParaRPr lang="en-US" dirty="0"/>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challenges</a:t>
            </a:r>
            <a:endParaRPr lang="en-US"/>
          </a:p>
        </p:txBody>
      </p:sp>
      <p:sp>
        <p:nvSpPr>
          <p:cNvPr id="3" name="Content Placeholder 2"/>
          <p:cNvSpPr>
            <a:spLocks noGrp="1"/>
          </p:cNvSpPr>
          <p:nvPr>
            <p:ph idx="1"/>
          </p:nvPr>
        </p:nvSpPr>
        <p:spPr/>
        <p:txBody>
          <a:bodyPr/>
          <a:lstStyle/>
          <a:p>
            <a:r>
              <a:rPr lang="en-US" dirty="0" smtClean="0"/>
              <a:t>Task </a:t>
            </a:r>
            <a:r>
              <a:rPr lang="en-US" dirty="0" smtClean="0"/>
              <a:t>granularity</a:t>
            </a:r>
          </a:p>
          <a:p>
            <a:pPr lvl="1"/>
            <a:r>
              <a:rPr lang="en-US" dirty="0" smtClean="0"/>
              <a:t>How many map tasks? How many reduce </a:t>
            </a:r>
            <a:r>
              <a:rPr lang="en-US" smtClean="0"/>
              <a:t>tasks</a:t>
            </a:r>
            <a:r>
              <a:rPr lang="en-US" smtClean="0"/>
              <a:t>?</a:t>
            </a:r>
            <a:endParaRPr lang="en-US" dirty="0" smtClean="0"/>
          </a:p>
        </p:txBody>
      </p:sp>
      <p:sp>
        <p:nvSpPr>
          <p:cNvPr id="4" name="Slide Number Placeholder 3"/>
          <p:cNvSpPr>
            <a:spLocks noGrp="1"/>
          </p:cNvSpPr>
          <p:nvPr>
            <p:ph type="sldNum" sz="quarter" idx="10"/>
          </p:nvPr>
        </p:nvSpPr>
        <p:spPr/>
        <p:txBody>
          <a:bodyPr/>
          <a:lstStyle/>
          <a:p>
            <a:fld id="{103F590D-1EE3-4679-BAB2-47D8C4772F51}" type="slidenum">
              <a:rPr lang="en-GB" smtClean="0"/>
              <a:pPr/>
              <a:t>24</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Analogy: National census</a:t>
            </a:r>
            <a:endParaRPr lang="en-US" dirty="0"/>
          </a:p>
        </p:txBody>
      </p:sp>
      <p:sp>
        <p:nvSpPr>
          <p:cNvPr id="3" name="Content Placeholder 2"/>
          <p:cNvSpPr>
            <a:spLocks noGrp="1"/>
          </p:cNvSpPr>
          <p:nvPr>
            <p:ph idx="1"/>
          </p:nvPr>
        </p:nvSpPr>
        <p:spPr/>
        <p:txBody>
          <a:bodyPr/>
          <a:lstStyle/>
          <a:p>
            <a:r>
              <a:rPr lang="en-US" dirty="0" smtClean="0"/>
              <a:t>Suppose we </a:t>
            </a:r>
            <a:r>
              <a:rPr lang="en-US" smtClean="0"/>
              <a:t>have </a:t>
            </a:r>
            <a:br>
              <a:rPr lang="en-US" smtClean="0"/>
            </a:br>
            <a:r>
              <a:rPr lang="en-US" smtClean="0"/>
              <a:t>10,000 employees, </a:t>
            </a:r>
            <a:br>
              <a:rPr lang="en-US" smtClean="0"/>
            </a:br>
            <a:r>
              <a:rPr lang="en-US" smtClean="0"/>
              <a:t>whose </a:t>
            </a:r>
            <a:r>
              <a:rPr lang="en-US" dirty="0" smtClean="0"/>
              <a:t>job </a:t>
            </a:r>
            <a:r>
              <a:rPr lang="en-US" smtClean="0"/>
              <a:t>is to collate </a:t>
            </a:r>
            <a:br>
              <a:rPr lang="en-US" smtClean="0"/>
            </a:br>
            <a:r>
              <a:rPr lang="en-US" smtClean="0"/>
              <a:t>census forms and </a:t>
            </a:r>
            <a:br>
              <a:rPr lang="en-US" smtClean="0"/>
            </a:br>
            <a:r>
              <a:rPr lang="en-US" smtClean="0"/>
              <a:t>to determine how </a:t>
            </a:r>
            <a:br>
              <a:rPr lang="en-US" smtClean="0"/>
            </a:br>
            <a:r>
              <a:rPr lang="en-US" smtClean="0"/>
              <a:t>many people live in </a:t>
            </a:r>
            <a:br>
              <a:rPr lang="en-US" smtClean="0"/>
            </a:br>
            <a:r>
              <a:rPr lang="en-US" smtClean="0"/>
              <a:t>each city</a:t>
            </a:r>
          </a:p>
          <a:p>
            <a:endParaRPr lang="en-US" smtClean="0"/>
          </a:p>
          <a:p>
            <a:r>
              <a:rPr lang="en-US" smtClean="0"/>
              <a:t>How would you </a:t>
            </a:r>
            <a:br>
              <a:rPr lang="en-US" smtClean="0"/>
            </a:br>
            <a:r>
              <a:rPr lang="en-US" smtClean="0"/>
              <a:t>organize this task?</a:t>
            </a:r>
            <a:endParaRPr lang="en-US" dirty="0" smtClean="0"/>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3</a:t>
            </a:fld>
            <a:endParaRPr lang="en-US"/>
          </a:p>
        </p:txBody>
      </p:sp>
      <p:pic>
        <p:nvPicPr>
          <p:cNvPr id="6" name="Picture 5" descr="censusform.png"/>
          <p:cNvPicPr>
            <a:picLocks noChangeAspect="1"/>
          </p:cNvPicPr>
          <p:nvPr/>
        </p:nvPicPr>
        <p:blipFill>
          <a:blip r:embed="rId2" cstate="print"/>
          <a:stretch>
            <a:fillRect/>
          </a:stretch>
        </p:blipFill>
        <p:spPr>
          <a:xfrm>
            <a:off x="5102851" y="1729409"/>
            <a:ext cx="3743312" cy="4452729"/>
          </a:xfrm>
          <a:prstGeom prst="rect">
            <a:avLst/>
          </a:prstGeom>
        </p:spPr>
      </p:pic>
      <p:sp>
        <p:nvSpPr>
          <p:cNvPr id="7" name="TextBox 6"/>
          <p:cNvSpPr txBox="1"/>
          <p:nvPr/>
        </p:nvSpPr>
        <p:spPr>
          <a:xfrm rot="16200000">
            <a:off x="7352965" y="1575591"/>
            <a:ext cx="3366626" cy="215444"/>
          </a:xfrm>
          <a:prstGeom prst="rect">
            <a:avLst/>
          </a:prstGeom>
          <a:noFill/>
        </p:spPr>
        <p:txBody>
          <a:bodyPr wrap="none" rtlCol="0">
            <a:spAutoFit/>
          </a:bodyPr>
          <a:lstStyle/>
          <a:p>
            <a:r>
              <a:rPr lang="en-US" sz="800" smtClean="0"/>
              <a:t>http://www.census.gov/2010census/pdf/2010_Questionnaire_Info.pdf</a:t>
            </a:r>
            <a:endParaRPr lang="en-US" sz="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Making things more complicated</a:t>
            </a:r>
            <a:endParaRPr lang="en-US" dirty="0"/>
          </a:p>
        </p:txBody>
      </p:sp>
      <p:sp>
        <p:nvSpPr>
          <p:cNvPr id="3" name="Content Placeholder 2"/>
          <p:cNvSpPr>
            <a:spLocks noGrp="1"/>
          </p:cNvSpPr>
          <p:nvPr>
            <p:ph idx="1"/>
          </p:nvPr>
        </p:nvSpPr>
        <p:spPr/>
        <p:txBody>
          <a:bodyPr/>
          <a:lstStyle/>
          <a:p>
            <a:r>
              <a:rPr lang="en-US" smtClean="0"/>
              <a:t>Suppose people take vacations, get sick, work at different rates</a:t>
            </a:r>
          </a:p>
          <a:p>
            <a:r>
              <a:rPr lang="en-US" smtClean="0"/>
              <a:t>Suppose some forms are incorrectly filled out and require corrections or need to be thrown away</a:t>
            </a:r>
          </a:p>
          <a:p>
            <a:r>
              <a:rPr lang="en-US" smtClean="0"/>
              <a:t>What if the supervisor gets sick?</a:t>
            </a:r>
          </a:p>
          <a:p>
            <a:r>
              <a:rPr lang="en-US" smtClean="0"/>
              <a:t>How big should the stacks be?</a:t>
            </a:r>
          </a:p>
          <a:p>
            <a:r>
              <a:rPr lang="en-US" smtClean="0"/>
              <a:t>How do we monitor progress? </a:t>
            </a:r>
          </a:p>
          <a:p>
            <a:r>
              <a:rPr lang="en-US" smtClean="0"/>
              <a:t>...</a:t>
            </a:r>
            <a:endParaRPr lang="en-US" dirty="0"/>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 bit of introspection</a:t>
            </a:r>
            <a:endParaRPr lang="en-US" dirty="0"/>
          </a:p>
        </p:txBody>
      </p:sp>
      <p:sp>
        <p:nvSpPr>
          <p:cNvPr id="3" name="Content Placeholder 2"/>
          <p:cNvSpPr>
            <a:spLocks noGrp="1"/>
          </p:cNvSpPr>
          <p:nvPr>
            <p:ph idx="1"/>
          </p:nvPr>
        </p:nvSpPr>
        <p:spPr>
          <a:xfrm>
            <a:off x="990600" y="1532965"/>
            <a:ext cx="7772400" cy="4975411"/>
          </a:xfrm>
        </p:spPr>
        <p:txBody>
          <a:bodyPr/>
          <a:lstStyle/>
          <a:p>
            <a:r>
              <a:rPr lang="en-US" smtClean="0"/>
              <a:t>What is the main challenge?</a:t>
            </a:r>
          </a:p>
          <a:p>
            <a:pPr lvl="1"/>
            <a:r>
              <a:rPr lang="en-US" smtClean="0"/>
              <a:t>Are the individual tasks complicated? </a:t>
            </a:r>
          </a:p>
          <a:p>
            <a:pPr lvl="1"/>
            <a:r>
              <a:rPr lang="en-US" smtClean="0"/>
              <a:t>If not, what makes this so challenging?</a:t>
            </a:r>
          </a:p>
          <a:p>
            <a:endParaRPr lang="en-US" smtClean="0"/>
          </a:p>
          <a:p>
            <a:r>
              <a:rPr lang="en-US" smtClean="0"/>
              <a:t>How </a:t>
            </a:r>
            <a:r>
              <a:rPr lang="en-US" dirty="0" smtClean="0"/>
              <a:t>resilient is our solution?</a:t>
            </a:r>
          </a:p>
          <a:p>
            <a:endParaRPr lang="en-US" dirty="0" smtClean="0"/>
          </a:p>
          <a:p>
            <a:r>
              <a:rPr lang="en-US" dirty="0" smtClean="0"/>
              <a:t>How well does it balance work across employees?</a:t>
            </a:r>
          </a:p>
          <a:p>
            <a:pPr lvl="1"/>
            <a:r>
              <a:rPr lang="en-US" dirty="0" smtClean="0"/>
              <a:t>What factors affect this?</a:t>
            </a:r>
          </a:p>
          <a:p>
            <a:pPr lvl="1">
              <a:buNone/>
            </a:pPr>
            <a:endParaRPr lang="en-US" dirty="0" smtClean="0"/>
          </a:p>
          <a:p>
            <a:r>
              <a:rPr lang="en-US" dirty="0" smtClean="0"/>
              <a:t>How </a:t>
            </a:r>
            <a:r>
              <a:rPr lang="en-US" u="sng" dirty="0" smtClean="0"/>
              <a:t>general</a:t>
            </a:r>
            <a:r>
              <a:rPr lang="en-US" dirty="0" smtClean="0"/>
              <a:t> is the set of </a:t>
            </a:r>
            <a:r>
              <a:rPr lang="en-US" smtClean="0"/>
              <a:t>techniques?</a:t>
            </a:r>
          </a:p>
          <a:p>
            <a:endParaRPr lang="en-US" smtClean="0"/>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5</a:t>
            </a:fld>
            <a:endParaRPr lang="en-US"/>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 don't want to deal with all this!!!</a:t>
            </a:r>
            <a:endParaRPr lang="en-US"/>
          </a:p>
        </p:txBody>
      </p:sp>
      <p:sp>
        <p:nvSpPr>
          <p:cNvPr id="3" name="Content Placeholder 2"/>
          <p:cNvSpPr>
            <a:spLocks noGrp="1"/>
          </p:cNvSpPr>
          <p:nvPr>
            <p:ph idx="1"/>
          </p:nvPr>
        </p:nvSpPr>
        <p:spPr/>
        <p:txBody>
          <a:bodyPr/>
          <a:lstStyle/>
          <a:p>
            <a:r>
              <a:rPr lang="en-US" smtClean="0"/>
              <a:t>Wouldn't it be nice if there were some system that took care of all these details for you?</a:t>
            </a:r>
          </a:p>
          <a:p>
            <a:pPr lvl="1"/>
            <a:endParaRPr lang="en-US" smtClean="0"/>
          </a:p>
          <a:p>
            <a:r>
              <a:rPr lang="en-US" smtClean="0"/>
              <a:t>Ideally, you'd just tell the system what needs to be done</a:t>
            </a:r>
          </a:p>
          <a:p>
            <a:endParaRPr lang="en-US" smtClean="0"/>
          </a:p>
          <a:p>
            <a:r>
              <a:rPr lang="en-US" smtClean="0">
                <a:solidFill>
                  <a:srgbClr val="FF0000"/>
                </a:solidFill>
              </a:rPr>
              <a:t>That's the MapReduce framework.</a:t>
            </a:r>
            <a:endParaRPr lang="en-US">
              <a:solidFill>
                <a:srgbClr val="FF0000"/>
              </a:solidFill>
            </a:endParaRPr>
          </a:p>
        </p:txBody>
      </p:sp>
      <p:sp>
        <p:nvSpPr>
          <p:cNvPr id="4" name="Slide Number Placeholder 3"/>
          <p:cNvSpPr>
            <a:spLocks noGrp="1"/>
          </p:cNvSpPr>
          <p:nvPr>
            <p:ph type="sldNum" sz="quarter" idx="10"/>
          </p:nvPr>
        </p:nvSpPr>
        <p:spPr/>
        <p:txBody>
          <a:bodyPr/>
          <a:lstStyle/>
          <a:p>
            <a:fld id="{103F590D-1EE3-4679-BAB2-47D8C4772F51}" type="slidenum">
              <a:rPr lang="en-GB" smtClean="0"/>
              <a:pPr/>
              <a:t>6</a:t>
            </a:fld>
            <a:endParaRPr lang="en-GB"/>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Abstracting into </a:t>
            </a:r>
            <a:r>
              <a:rPr lang="en-US" smtClean="0"/>
              <a:t>a digital data flow</a:t>
            </a:r>
            <a:endParaRPr lang="en-US" dirty="0"/>
          </a:p>
        </p:txBody>
      </p:sp>
      <p:sp>
        <p:nvSpPr>
          <p:cNvPr id="4" name="Slide Number Placeholder 3"/>
          <p:cNvSpPr>
            <a:spLocks noGrp="1"/>
          </p:cNvSpPr>
          <p:nvPr>
            <p:ph type="sldNum" sz="quarter" idx="4294967295"/>
          </p:nvPr>
        </p:nvSpPr>
        <p:spPr>
          <a:xfrm>
            <a:off x="6627968" y="6229350"/>
            <a:ext cx="1905000" cy="457200"/>
          </a:xfrm>
          <a:prstGeom prst="rect">
            <a:avLst/>
          </a:prstGeom>
        </p:spPr>
        <p:txBody>
          <a:bodyPr/>
          <a:lstStyle/>
          <a:p>
            <a:pPr>
              <a:defRPr/>
            </a:pPr>
            <a:fld id="{E0A909AB-E8DF-44BB-8A56-A213DD3335F7}" type="slidenum">
              <a:rPr lang="en-US" smtClean="0"/>
              <a:pPr>
                <a:defRPr/>
              </a:pPr>
              <a:t>7</a:t>
            </a:fld>
            <a:endParaRPr lang="en-US"/>
          </a:p>
        </p:txBody>
      </p:sp>
      <p:sp>
        <p:nvSpPr>
          <p:cNvPr id="9" name="Snip Single Corner Rectangle 8"/>
          <p:cNvSpPr/>
          <p:nvPr/>
        </p:nvSpPr>
        <p:spPr bwMode="auto">
          <a:xfrm>
            <a:off x="412117" y="2009106"/>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Snip Single Corner Rectangle 9"/>
          <p:cNvSpPr/>
          <p:nvPr/>
        </p:nvSpPr>
        <p:spPr bwMode="auto">
          <a:xfrm>
            <a:off x="497976" y="2082086"/>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Snip Single Corner Rectangle 10"/>
          <p:cNvSpPr/>
          <p:nvPr/>
        </p:nvSpPr>
        <p:spPr bwMode="auto">
          <a:xfrm>
            <a:off x="583835" y="2155066"/>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2" name="Snip Single Corner Rectangle 11"/>
          <p:cNvSpPr/>
          <p:nvPr/>
        </p:nvSpPr>
        <p:spPr bwMode="auto">
          <a:xfrm>
            <a:off x="669694" y="2228047"/>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5" name="Snip Single Corner Rectangle 14"/>
          <p:cNvSpPr/>
          <p:nvPr/>
        </p:nvSpPr>
        <p:spPr bwMode="auto">
          <a:xfrm>
            <a:off x="412117" y="3090931"/>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6" name="Snip Single Corner Rectangle 15"/>
          <p:cNvSpPr/>
          <p:nvPr/>
        </p:nvSpPr>
        <p:spPr bwMode="auto">
          <a:xfrm>
            <a:off x="497976" y="3163911"/>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7" name="Snip Single Corner Rectangle 16"/>
          <p:cNvSpPr/>
          <p:nvPr/>
        </p:nvSpPr>
        <p:spPr bwMode="auto">
          <a:xfrm>
            <a:off x="583835" y="3236891"/>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8" name="Snip Single Corner Rectangle 17"/>
          <p:cNvSpPr/>
          <p:nvPr/>
        </p:nvSpPr>
        <p:spPr bwMode="auto">
          <a:xfrm>
            <a:off x="669694" y="3309872"/>
            <a:ext cx="360609" cy="463640"/>
          </a:xfrm>
          <a:prstGeom prst="snip1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0" name="Snip Single Corner Rectangle 19"/>
          <p:cNvSpPr/>
          <p:nvPr/>
        </p:nvSpPr>
        <p:spPr bwMode="auto">
          <a:xfrm>
            <a:off x="412117" y="4172756"/>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1" name="Snip Single Corner Rectangle 20"/>
          <p:cNvSpPr/>
          <p:nvPr/>
        </p:nvSpPr>
        <p:spPr bwMode="auto">
          <a:xfrm>
            <a:off x="497976" y="4245736"/>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2" name="Snip Single Corner Rectangle 21"/>
          <p:cNvSpPr/>
          <p:nvPr/>
        </p:nvSpPr>
        <p:spPr bwMode="auto">
          <a:xfrm>
            <a:off x="583835" y="4318716"/>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3" name="Snip Single Corner Rectangle 22"/>
          <p:cNvSpPr/>
          <p:nvPr/>
        </p:nvSpPr>
        <p:spPr bwMode="auto">
          <a:xfrm>
            <a:off x="669694" y="4391697"/>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5" name="Snip Single Corner Rectangle 24"/>
          <p:cNvSpPr/>
          <p:nvPr/>
        </p:nvSpPr>
        <p:spPr bwMode="auto">
          <a:xfrm>
            <a:off x="412117" y="5254582"/>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Snip Single Corner Rectangle 25"/>
          <p:cNvSpPr/>
          <p:nvPr/>
        </p:nvSpPr>
        <p:spPr bwMode="auto">
          <a:xfrm>
            <a:off x="497976" y="5327562"/>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Snip Single Corner Rectangle 26"/>
          <p:cNvSpPr/>
          <p:nvPr/>
        </p:nvSpPr>
        <p:spPr bwMode="auto">
          <a:xfrm>
            <a:off x="583835" y="5400542"/>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Snip Single Corner Rectangle 27"/>
          <p:cNvSpPr/>
          <p:nvPr/>
        </p:nvSpPr>
        <p:spPr bwMode="auto">
          <a:xfrm>
            <a:off x="669694" y="5473523"/>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grpSp>
        <p:nvGrpSpPr>
          <p:cNvPr id="84" name="Group 83"/>
          <p:cNvGrpSpPr/>
          <p:nvPr/>
        </p:nvGrpSpPr>
        <p:grpSpPr>
          <a:xfrm>
            <a:off x="1030303" y="2060621"/>
            <a:ext cx="2614411" cy="4031091"/>
            <a:chOff x="1030303" y="2060621"/>
            <a:chExt cx="2614411" cy="4031091"/>
          </a:xfrm>
        </p:grpSpPr>
        <p:sp>
          <p:nvSpPr>
            <p:cNvPr id="5" name="Oval 4"/>
            <p:cNvSpPr/>
            <p:nvPr/>
          </p:nvSpPr>
          <p:spPr bwMode="auto">
            <a:xfrm>
              <a:off x="1506819" y="2060621"/>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Filter+Stack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6" name="Oval 5"/>
            <p:cNvSpPr/>
            <p:nvPr/>
          </p:nvSpPr>
          <p:spPr bwMode="auto">
            <a:xfrm>
              <a:off x="1506819" y="3159619"/>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Filter+Stack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7" name="Oval 6"/>
            <p:cNvSpPr/>
            <p:nvPr/>
          </p:nvSpPr>
          <p:spPr bwMode="auto">
            <a:xfrm>
              <a:off x="1506819" y="4245738"/>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Filter+Stack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8" name="Oval 7"/>
            <p:cNvSpPr/>
            <p:nvPr/>
          </p:nvSpPr>
          <p:spPr bwMode="auto">
            <a:xfrm>
              <a:off x="1506819" y="5318979"/>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Filter+Stack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cxnSp>
          <p:nvCxnSpPr>
            <p:cNvPr id="55" name="Straight Arrow Connector 54"/>
            <p:cNvCxnSpPr>
              <a:endCxn id="5" idx="2"/>
            </p:cNvCxnSpPr>
            <p:nvPr/>
          </p:nvCxnSpPr>
          <p:spPr bwMode="auto">
            <a:xfrm flipV="1">
              <a:off x="1030303" y="2446988"/>
              <a:ext cx="476516" cy="1287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7" name="Straight Arrow Connector 56"/>
            <p:cNvCxnSpPr>
              <a:endCxn id="6" idx="2"/>
            </p:cNvCxnSpPr>
            <p:nvPr/>
          </p:nvCxnSpPr>
          <p:spPr bwMode="auto">
            <a:xfrm>
              <a:off x="1030303" y="3541692"/>
              <a:ext cx="476516" cy="42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9" name="Straight Arrow Connector 58"/>
            <p:cNvCxnSpPr>
              <a:endCxn id="7" idx="2"/>
            </p:cNvCxnSpPr>
            <p:nvPr/>
          </p:nvCxnSpPr>
          <p:spPr bwMode="auto">
            <a:xfrm>
              <a:off x="1030303" y="4623517"/>
              <a:ext cx="476516" cy="8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1" name="Straight Arrow Connector 60"/>
            <p:cNvCxnSpPr>
              <a:endCxn id="8" idx="2"/>
            </p:cNvCxnSpPr>
            <p:nvPr/>
          </p:nvCxnSpPr>
          <p:spPr bwMode="auto">
            <a:xfrm>
              <a:off x="1030303" y="5705343"/>
              <a:ext cx="476516" cy="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86" name="Group 85"/>
          <p:cNvGrpSpPr/>
          <p:nvPr/>
        </p:nvGrpSpPr>
        <p:grpSpPr>
          <a:xfrm>
            <a:off x="3644714" y="1712892"/>
            <a:ext cx="1242811" cy="4443209"/>
            <a:chOff x="3644714" y="1712892"/>
            <a:chExt cx="1242811" cy="4443209"/>
          </a:xfrm>
        </p:grpSpPr>
        <p:sp>
          <p:nvSpPr>
            <p:cNvPr id="30" name="Snip Single Corner Rectangle 29"/>
            <p:cNvSpPr/>
            <p:nvPr/>
          </p:nvSpPr>
          <p:spPr bwMode="auto">
            <a:xfrm>
              <a:off x="4269339" y="1712892"/>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1" name="Snip Single Corner Rectangle 30"/>
            <p:cNvSpPr/>
            <p:nvPr/>
          </p:nvSpPr>
          <p:spPr bwMode="auto">
            <a:xfrm>
              <a:off x="4355198" y="1785872"/>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2" name="Snip Single Corner Rectangle 31"/>
            <p:cNvSpPr/>
            <p:nvPr/>
          </p:nvSpPr>
          <p:spPr bwMode="auto">
            <a:xfrm>
              <a:off x="4441057" y="1858852"/>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3" name="Snip Single Corner Rectangle 32"/>
            <p:cNvSpPr/>
            <p:nvPr/>
          </p:nvSpPr>
          <p:spPr bwMode="auto">
            <a:xfrm>
              <a:off x="4526916" y="1931833"/>
              <a:ext cx="360609" cy="463640"/>
            </a:xfrm>
            <a:prstGeom prst="snip1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5" name="Snip Single Corner Rectangle 34"/>
            <p:cNvSpPr/>
            <p:nvPr/>
          </p:nvSpPr>
          <p:spPr bwMode="auto">
            <a:xfrm>
              <a:off x="4269339" y="2723883"/>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6" name="Snip Single Corner Rectangle 35"/>
            <p:cNvSpPr/>
            <p:nvPr/>
          </p:nvSpPr>
          <p:spPr bwMode="auto">
            <a:xfrm>
              <a:off x="4355198" y="2796863"/>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7" name="Snip Single Corner Rectangle 36"/>
            <p:cNvSpPr/>
            <p:nvPr/>
          </p:nvSpPr>
          <p:spPr bwMode="auto">
            <a:xfrm>
              <a:off x="4441057" y="2869843"/>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8" name="Snip Single Corner Rectangle 37"/>
            <p:cNvSpPr/>
            <p:nvPr/>
          </p:nvSpPr>
          <p:spPr bwMode="auto">
            <a:xfrm>
              <a:off x="4526916" y="2942824"/>
              <a:ext cx="360609" cy="463640"/>
            </a:xfrm>
            <a:prstGeom prst="snip1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0" name="Snip Single Corner Rectangle 39"/>
            <p:cNvSpPr/>
            <p:nvPr/>
          </p:nvSpPr>
          <p:spPr bwMode="auto">
            <a:xfrm>
              <a:off x="4269339" y="3734874"/>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1" name="Snip Single Corner Rectangle 40"/>
            <p:cNvSpPr/>
            <p:nvPr/>
          </p:nvSpPr>
          <p:spPr bwMode="auto">
            <a:xfrm>
              <a:off x="4355198" y="3807854"/>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2" name="Snip Single Corner Rectangle 41"/>
            <p:cNvSpPr/>
            <p:nvPr/>
          </p:nvSpPr>
          <p:spPr bwMode="auto">
            <a:xfrm>
              <a:off x="4441057" y="3880834"/>
              <a:ext cx="360609" cy="463640"/>
            </a:xfrm>
            <a:prstGeom prst="snip1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5" name="Snip Single Corner Rectangle 44"/>
            <p:cNvSpPr/>
            <p:nvPr/>
          </p:nvSpPr>
          <p:spPr bwMode="auto">
            <a:xfrm>
              <a:off x="4269339" y="4745865"/>
              <a:ext cx="360609" cy="463640"/>
            </a:xfrm>
            <a:prstGeom prst="snip1Rect">
              <a:avLst/>
            </a:prstGeom>
            <a:solidFill>
              <a:schemeClr val="accent3">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0" name="Snip Single Corner Rectangle 49"/>
            <p:cNvSpPr/>
            <p:nvPr/>
          </p:nvSpPr>
          <p:spPr bwMode="auto">
            <a:xfrm>
              <a:off x="4269339" y="5473520"/>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1" name="Snip Single Corner Rectangle 50"/>
            <p:cNvSpPr/>
            <p:nvPr/>
          </p:nvSpPr>
          <p:spPr bwMode="auto">
            <a:xfrm>
              <a:off x="4355198" y="5546500"/>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2" name="Snip Single Corner Rectangle 51"/>
            <p:cNvSpPr/>
            <p:nvPr/>
          </p:nvSpPr>
          <p:spPr bwMode="auto">
            <a:xfrm>
              <a:off x="4441057" y="5619480"/>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3" name="Snip Single Corner Rectangle 52"/>
            <p:cNvSpPr/>
            <p:nvPr/>
          </p:nvSpPr>
          <p:spPr bwMode="auto">
            <a:xfrm>
              <a:off x="4526916" y="5692461"/>
              <a:ext cx="360609" cy="463640"/>
            </a:xfrm>
            <a:prstGeom prst="snip1Rect">
              <a:avLst/>
            </a:prstGeom>
            <a:solidFill>
              <a:srgbClr val="EA8B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cxnSp>
          <p:nvCxnSpPr>
            <p:cNvPr id="63" name="Straight Arrow Connector 62"/>
            <p:cNvCxnSpPr>
              <a:stCxn id="5" idx="6"/>
            </p:cNvCxnSpPr>
            <p:nvPr/>
          </p:nvCxnSpPr>
          <p:spPr bwMode="auto">
            <a:xfrm flipV="1">
              <a:off x="3644714" y="1944712"/>
              <a:ext cx="624625" cy="50227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5" name="Straight Arrow Connector 64"/>
            <p:cNvCxnSpPr>
              <a:stCxn id="5" idx="6"/>
            </p:cNvCxnSpPr>
            <p:nvPr/>
          </p:nvCxnSpPr>
          <p:spPr bwMode="auto">
            <a:xfrm>
              <a:off x="3644714" y="2446988"/>
              <a:ext cx="624625" cy="50871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7" name="Straight Arrow Connector 66"/>
            <p:cNvCxnSpPr>
              <a:stCxn id="5" idx="6"/>
            </p:cNvCxnSpPr>
            <p:nvPr/>
          </p:nvCxnSpPr>
          <p:spPr bwMode="auto">
            <a:xfrm>
              <a:off x="3644714" y="2446988"/>
              <a:ext cx="624625" cy="151970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9" name="Straight Arrow Connector 68"/>
            <p:cNvCxnSpPr>
              <a:stCxn id="6" idx="6"/>
              <a:endCxn id="45" idx="2"/>
            </p:cNvCxnSpPr>
            <p:nvPr/>
          </p:nvCxnSpPr>
          <p:spPr bwMode="auto">
            <a:xfrm>
              <a:off x="3644714" y="3545986"/>
              <a:ext cx="624625" cy="143169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1" name="Straight Arrow Connector 70"/>
            <p:cNvCxnSpPr>
              <a:stCxn id="6" idx="6"/>
            </p:cNvCxnSpPr>
            <p:nvPr/>
          </p:nvCxnSpPr>
          <p:spPr bwMode="auto">
            <a:xfrm flipV="1">
              <a:off x="3644714" y="1944712"/>
              <a:ext cx="624625" cy="1601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3" name="Straight Arrow Connector 72"/>
            <p:cNvCxnSpPr>
              <a:stCxn id="6" idx="6"/>
              <a:endCxn id="50" idx="2"/>
            </p:cNvCxnSpPr>
            <p:nvPr/>
          </p:nvCxnSpPr>
          <p:spPr bwMode="auto">
            <a:xfrm>
              <a:off x="3644714" y="3545986"/>
              <a:ext cx="624625" cy="215935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5" name="Straight Arrow Connector 74"/>
            <p:cNvCxnSpPr>
              <a:stCxn id="7" idx="6"/>
            </p:cNvCxnSpPr>
            <p:nvPr/>
          </p:nvCxnSpPr>
          <p:spPr bwMode="auto">
            <a:xfrm flipV="1">
              <a:off x="3644714" y="3966694"/>
              <a:ext cx="624625" cy="6654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7" name="Straight Arrow Connector 76"/>
            <p:cNvCxnSpPr>
              <a:stCxn id="7" idx="6"/>
            </p:cNvCxnSpPr>
            <p:nvPr/>
          </p:nvCxnSpPr>
          <p:spPr bwMode="auto">
            <a:xfrm flipV="1">
              <a:off x="3644714" y="2955703"/>
              <a:ext cx="624625" cy="16764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9" name="Straight Arrow Connector 78"/>
            <p:cNvCxnSpPr>
              <a:stCxn id="7" idx="6"/>
            </p:cNvCxnSpPr>
            <p:nvPr/>
          </p:nvCxnSpPr>
          <p:spPr bwMode="auto">
            <a:xfrm flipV="1">
              <a:off x="3644714" y="1944712"/>
              <a:ext cx="624625" cy="26873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1" name="Straight Arrow Connector 80"/>
            <p:cNvCxnSpPr>
              <a:stCxn id="8" idx="6"/>
              <a:endCxn id="50" idx="2"/>
            </p:cNvCxnSpPr>
            <p:nvPr/>
          </p:nvCxnSpPr>
          <p:spPr bwMode="auto">
            <a:xfrm flipV="1">
              <a:off x="3644714" y="5705340"/>
              <a:ext cx="624625" cy="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3" name="Straight Arrow Connector 82"/>
            <p:cNvCxnSpPr>
              <a:stCxn id="8" idx="6"/>
            </p:cNvCxnSpPr>
            <p:nvPr/>
          </p:nvCxnSpPr>
          <p:spPr bwMode="auto">
            <a:xfrm flipV="1">
              <a:off x="3644714" y="1944712"/>
              <a:ext cx="624625" cy="376063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5" name="Straight Arrow Connector 84"/>
            <p:cNvCxnSpPr>
              <a:stCxn id="8" idx="6"/>
            </p:cNvCxnSpPr>
            <p:nvPr/>
          </p:nvCxnSpPr>
          <p:spPr bwMode="auto">
            <a:xfrm flipV="1">
              <a:off x="3644714" y="2955703"/>
              <a:ext cx="624625" cy="27496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87" name="Group 86"/>
          <p:cNvGrpSpPr/>
          <p:nvPr/>
        </p:nvGrpSpPr>
        <p:grpSpPr>
          <a:xfrm>
            <a:off x="4629948" y="1777287"/>
            <a:ext cx="2852668" cy="4533361"/>
            <a:chOff x="4629948" y="1777287"/>
            <a:chExt cx="2852668" cy="4533361"/>
          </a:xfrm>
        </p:grpSpPr>
        <p:sp>
          <p:nvSpPr>
            <p:cNvPr id="90" name="Oval 89"/>
            <p:cNvSpPr/>
            <p:nvPr/>
          </p:nvSpPr>
          <p:spPr bwMode="auto">
            <a:xfrm>
              <a:off x="5344721" y="1777287"/>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CountStack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91" name="Oval 90"/>
            <p:cNvSpPr/>
            <p:nvPr/>
          </p:nvSpPr>
          <p:spPr bwMode="auto">
            <a:xfrm>
              <a:off x="5344721" y="2781839"/>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CountStack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92" name="Oval 91"/>
            <p:cNvSpPr/>
            <p:nvPr/>
          </p:nvSpPr>
          <p:spPr bwMode="auto">
            <a:xfrm>
              <a:off x="5344721" y="3721996"/>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CountStack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93" name="Oval 92"/>
            <p:cNvSpPr/>
            <p:nvPr/>
          </p:nvSpPr>
          <p:spPr bwMode="auto">
            <a:xfrm>
              <a:off x="5344721" y="4597759"/>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CountStack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sp>
          <p:nvSpPr>
            <p:cNvPr id="94" name="Oval 93"/>
            <p:cNvSpPr/>
            <p:nvPr/>
          </p:nvSpPr>
          <p:spPr bwMode="auto">
            <a:xfrm>
              <a:off x="5344721" y="5537915"/>
              <a:ext cx="2137895" cy="772733"/>
            </a:xfrm>
            <a:prstGeom prst="ellipse">
              <a:avLst/>
            </a:prstGeom>
            <a:solidFill>
              <a:schemeClr val="tx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CountStack</a:t>
              </a:r>
              <a:endParaRPr kumimoji="0" lang="en-US" sz="20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Worker</a:t>
              </a:r>
            </a:p>
          </p:txBody>
        </p:sp>
        <p:cxnSp>
          <p:nvCxnSpPr>
            <p:cNvPr id="96" name="Straight Arrow Connector 95"/>
            <p:cNvCxnSpPr>
              <a:stCxn id="33" idx="0"/>
              <a:endCxn id="90" idx="2"/>
            </p:cNvCxnSpPr>
            <p:nvPr/>
          </p:nvCxnSpPr>
          <p:spPr bwMode="auto">
            <a:xfrm>
              <a:off x="4887525" y="2163653"/>
              <a:ext cx="45719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8" name="Straight Arrow Connector 97"/>
            <p:cNvCxnSpPr>
              <a:stCxn id="38" idx="0"/>
              <a:endCxn id="91" idx="2"/>
            </p:cNvCxnSpPr>
            <p:nvPr/>
          </p:nvCxnSpPr>
          <p:spPr bwMode="auto">
            <a:xfrm flipV="1">
              <a:off x="4887525" y="3168206"/>
              <a:ext cx="457196" cy="6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0" name="Straight Arrow Connector 99"/>
            <p:cNvCxnSpPr>
              <a:stCxn id="42" idx="0"/>
              <a:endCxn id="92" idx="2"/>
            </p:cNvCxnSpPr>
            <p:nvPr/>
          </p:nvCxnSpPr>
          <p:spPr bwMode="auto">
            <a:xfrm flipV="1">
              <a:off x="4801666" y="4108363"/>
              <a:ext cx="543055" cy="42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2" name="Straight Arrow Connector 101"/>
            <p:cNvCxnSpPr>
              <a:stCxn id="45" idx="0"/>
              <a:endCxn id="93" idx="2"/>
            </p:cNvCxnSpPr>
            <p:nvPr/>
          </p:nvCxnSpPr>
          <p:spPr bwMode="auto">
            <a:xfrm>
              <a:off x="4629948" y="4977685"/>
              <a:ext cx="714773" cy="64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4" name="Straight Arrow Connector 103"/>
            <p:cNvCxnSpPr>
              <a:stCxn id="53" idx="0"/>
              <a:endCxn id="94" idx="2"/>
            </p:cNvCxnSpPr>
            <p:nvPr/>
          </p:nvCxnSpPr>
          <p:spPr bwMode="auto">
            <a:xfrm>
              <a:off x="4887525" y="5924281"/>
              <a:ext cx="45719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grpSp>
        <p:nvGrpSpPr>
          <p:cNvPr id="88" name="Group 87"/>
          <p:cNvGrpSpPr/>
          <p:nvPr/>
        </p:nvGrpSpPr>
        <p:grpSpPr>
          <a:xfrm>
            <a:off x="7482616" y="1957589"/>
            <a:ext cx="1661384" cy="4160738"/>
            <a:chOff x="7482616" y="1957589"/>
            <a:chExt cx="1661384" cy="4160738"/>
          </a:xfrm>
        </p:grpSpPr>
        <p:sp>
          <p:nvSpPr>
            <p:cNvPr id="105" name="TextBox 104"/>
            <p:cNvSpPr txBox="1"/>
            <p:nvPr/>
          </p:nvSpPr>
          <p:spPr>
            <a:xfrm>
              <a:off x="7740201" y="1957589"/>
              <a:ext cx="1403799" cy="400110"/>
            </a:xfrm>
            <a:prstGeom prst="rect">
              <a:avLst/>
            </a:prstGeom>
            <a:noFill/>
          </p:spPr>
          <p:txBody>
            <a:bodyPr wrap="square" rtlCol="0">
              <a:spAutoFit/>
            </a:bodyPr>
            <a:lstStyle/>
            <a:p>
              <a:r>
                <a:rPr lang="en-US" sz="2000" dirty="0" smtClean="0"/>
                <a:t>blue: 4k</a:t>
              </a:r>
              <a:endParaRPr lang="en-US" sz="2000" dirty="0"/>
            </a:p>
          </p:txBody>
        </p:sp>
        <p:sp>
          <p:nvSpPr>
            <p:cNvPr id="106" name="TextBox 105"/>
            <p:cNvSpPr txBox="1"/>
            <p:nvPr/>
          </p:nvSpPr>
          <p:spPr>
            <a:xfrm>
              <a:off x="7740201" y="2949263"/>
              <a:ext cx="1403799" cy="400110"/>
            </a:xfrm>
            <a:prstGeom prst="rect">
              <a:avLst/>
            </a:prstGeom>
            <a:noFill/>
          </p:spPr>
          <p:txBody>
            <a:bodyPr wrap="square" rtlCol="0">
              <a:spAutoFit/>
            </a:bodyPr>
            <a:lstStyle/>
            <a:p>
              <a:r>
                <a:rPr lang="en-US" sz="2000" dirty="0" smtClean="0"/>
                <a:t>green: 4k</a:t>
              </a:r>
              <a:endParaRPr lang="en-US" sz="2000" dirty="0"/>
            </a:p>
          </p:txBody>
        </p:sp>
        <p:sp>
          <p:nvSpPr>
            <p:cNvPr id="107" name="TextBox 106"/>
            <p:cNvSpPr txBox="1"/>
            <p:nvPr/>
          </p:nvSpPr>
          <p:spPr>
            <a:xfrm>
              <a:off x="7740201" y="3915179"/>
              <a:ext cx="1403799" cy="400110"/>
            </a:xfrm>
            <a:prstGeom prst="rect">
              <a:avLst/>
            </a:prstGeom>
            <a:noFill/>
          </p:spPr>
          <p:txBody>
            <a:bodyPr wrap="square" rtlCol="0">
              <a:spAutoFit/>
            </a:bodyPr>
            <a:lstStyle/>
            <a:p>
              <a:r>
                <a:rPr lang="en-US" sz="2000" dirty="0" smtClean="0"/>
                <a:t>cyan: 3k</a:t>
              </a:r>
              <a:endParaRPr lang="en-US" sz="2000" dirty="0"/>
            </a:p>
          </p:txBody>
        </p:sp>
        <p:sp>
          <p:nvSpPr>
            <p:cNvPr id="108" name="TextBox 107"/>
            <p:cNvSpPr txBox="1"/>
            <p:nvPr/>
          </p:nvSpPr>
          <p:spPr>
            <a:xfrm>
              <a:off x="7740201" y="4778062"/>
              <a:ext cx="1403799" cy="400110"/>
            </a:xfrm>
            <a:prstGeom prst="rect">
              <a:avLst/>
            </a:prstGeom>
            <a:noFill/>
          </p:spPr>
          <p:txBody>
            <a:bodyPr wrap="square" rtlCol="0">
              <a:spAutoFit/>
            </a:bodyPr>
            <a:lstStyle/>
            <a:p>
              <a:r>
                <a:rPr lang="en-US" sz="2000" dirty="0" smtClean="0"/>
                <a:t>gray: 1k</a:t>
              </a:r>
              <a:endParaRPr lang="en-US" sz="2000" dirty="0"/>
            </a:p>
          </p:txBody>
        </p:sp>
        <p:sp>
          <p:nvSpPr>
            <p:cNvPr id="109" name="TextBox 108"/>
            <p:cNvSpPr txBox="1"/>
            <p:nvPr/>
          </p:nvSpPr>
          <p:spPr>
            <a:xfrm>
              <a:off x="7740201" y="5718217"/>
              <a:ext cx="1403799" cy="400110"/>
            </a:xfrm>
            <a:prstGeom prst="rect">
              <a:avLst/>
            </a:prstGeom>
            <a:noFill/>
          </p:spPr>
          <p:txBody>
            <a:bodyPr wrap="square" rtlCol="0">
              <a:spAutoFit/>
            </a:bodyPr>
            <a:lstStyle/>
            <a:p>
              <a:r>
                <a:rPr lang="en-US" sz="2000" smtClean="0"/>
                <a:t>orange: </a:t>
              </a:r>
              <a:r>
                <a:rPr lang="en-US" sz="2000" dirty="0" smtClean="0"/>
                <a:t>4k</a:t>
              </a:r>
              <a:endParaRPr lang="en-US" sz="2000" dirty="0"/>
            </a:p>
          </p:txBody>
        </p:sp>
        <p:cxnSp>
          <p:nvCxnSpPr>
            <p:cNvPr id="111" name="Straight Arrow Connector 110"/>
            <p:cNvCxnSpPr>
              <a:stCxn id="90" idx="6"/>
              <a:endCxn id="105" idx="1"/>
            </p:cNvCxnSpPr>
            <p:nvPr/>
          </p:nvCxnSpPr>
          <p:spPr bwMode="auto">
            <a:xfrm flipV="1">
              <a:off x="7482616" y="2157644"/>
              <a:ext cx="257585" cy="60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3" name="Straight Arrow Connector 112"/>
            <p:cNvCxnSpPr>
              <a:stCxn id="91" idx="6"/>
              <a:endCxn id="106" idx="1"/>
            </p:cNvCxnSpPr>
            <p:nvPr/>
          </p:nvCxnSpPr>
          <p:spPr bwMode="auto">
            <a:xfrm flipV="1">
              <a:off x="7482616" y="3149318"/>
              <a:ext cx="257585" cy="188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6" name="Straight Arrow Connector 115"/>
            <p:cNvCxnSpPr>
              <a:stCxn id="92" idx="6"/>
              <a:endCxn id="107" idx="1"/>
            </p:cNvCxnSpPr>
            <p:nvPr/>
          </p:nvCxnSpPr>
          <p:spPr bwMode="auto">
            <a:xfrm>
              <a:off x="7482616" y="4108363"/>
              <a:ext cx="257585" cy="68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8" name="Straight Arrow Connector 117"/>
            <p:cNvCxnSpPr>
              <a:stCxn id="93" idx="6"/>
              <a:endCxn id="108" idx="1"/>
            </p:cNvCxnSpPr>
            <p:nvPr/>
          </p:nvCxnSpPr>
          <p:spPr bwMode="auto">
            <a:xfrm flipV="1">
              <a:off x="7482616" y="4978117"/>
              <a:ext cx="257585" cy="600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0" name="Straight Arrow Connector 119"/>
            <p:cNvCxnSpPr>
              <a:stCxn id="94" idx="6"/>
              <a:endCxn id="109" idx="1"/>
            </p:cNvCxnSpPr>
            <p:nvPr/>
          </p:nvCxnSpPr>
          <p:spPr bwMode="auto">
            <a:xfrm flipV="1">
              <a:off x="7482616" y="5918272"/>
              <a:ext cx="257585" cy="60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6"/>
                                        </p:tgtEl>
                                        <p:attrNameLst>
                                          <p:attrName>style.visibility</p:attrName>
                                        </p:attrNameLst>
                                      </p:cBhvr>
                                      <p:to>
                                        <p:strVal val="visible"/>
                                      </p:to>
                                    </p:set>
                                    <p:animEffect transition="in" filter="wipe(left)">
                                      <p:cBhvr>
                                        <p:cTn id="12" dur="500"/>
                                        <p:tgtEl>
                                          <p:spTgt spid="8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wipe(left)">
                                      <p:cBhvr>
                                        <p:cTn id="17" dur="500"/>
                                        <p:tgtEl>
                                          <p:spTgt spid="8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8"/>
                                        </p:tgtEl>
                                        <p:attrNameLst>
                                          <p:attrName>style.visibility</p:attrName>
                                        </p:attrNameLst>
                                      </p:cBhvr>
                                      <p:to>
                                        <p:strVal val="visible"/>
                                      </p:to>
                                    </p:set>
                                    <p:animEffect transition="in" filter="wipe(left)">
                                      <p:cBhvr>
                                        <p:cTn id="22"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Abstracting once more</a:t>
            </a:r>
            <a:endParaRPr lang="en-US" dirty="0"/>
          </a:p>
        </p:txBody>
      </p:sp>
      <p:sp>
        <p:nvSpPr>
          <p:cNvPr id="3" name="Content Placeholder 2"/>
          <p:cNvSpPr>
            <a:spLocks noGrp="1"/>
          </p:cNvSpPr>
          <p:nvPr>
            <p:ph idx="1"/>
          </p:nvPr>
        </p:nvSpPr>
        <p:spPr/>
        <p:txBody>
          <a:bodyPr/>
          <a:lstStyle/>
          <a:p>
            <a:r>
              <a:rPr lang="en-US" dirty="0" smtClean="0"/>
              <a:t>There are two kinds of workers:</a:t>
            </a:r>
          </a:p>
          <a:p>
            <a:pPr lvl="1"/>
            <a:r>
              <a:rPr lang="en-US" dirty="0" smtClean="0"/>
              <a:t>Those that take input data items and produce output items for the “stacks”</a:t>
            </a:r>
          </a:p>
          <a:p>
            <a:pPr lvl="1"/>
            <a:r>
              <a:rPr lang="en-US" dirty="0" smtClean="0"/>
              <a:t>Those that take the stacks and </a:t>
            </a:r>
            <a:r>
              <a:rPr lang="en-US" dirty="0" smtClean="0">
                <a:solidFill>
                  <a:srgbClr val="FF9900"/>
                </a:solidFill>
              </a:rPr>
              <a:t>aggregate</a:t>
            </a:r>
            <a:r>
              <a:rPr lang="en-US" dirty="0" smtClean="0"/>
              <a:t> the results to produce outputs on a per-stack basis</a:t>
            </a:r>
          </a:p>
          <a:p>
            <a:pPr lvl="1"/>
            <a:endParaRPr lang="en-US" dirty="0" smtClean="0"/>
          </a:p>
          <a:p>
            <a:r>
              <a:rPr lang="en-US" dirty="0" smtClean="0"/>
              <a:t>We’ll call these:</a:t>
            </a:r>
          </a:p>
          <a:p>
            <a:pPr lvl="1"/>
            <a:r>
              <a:rPr lang="en-US" dirty="0" smtClean="0">
                <a:solidFill>
                  <a:srgbClr val="FF9900"/>
                </a:solidFill>
              </a:rPr>
              <a:t>map</a:t>
            </a:r>
            <a:r>
              <a:rPr lang="en-US" dirty="0" smtClean="0"/>
              <a:t>:  takes </a:t>
            </a:r>
            <a:r>
              <a:rPr lang="en-US" dirty="0" smtClean="0">
                <a:solidFill>
                  <a:srgbClr val="7030A0"/>
                </a:solidFill>
              </a:rPr>
              <a:t>(</a:t>
            </a:r>
            <a:r>
              <a:rPr lang="en-US" dirty="0" err="1" smtClean="0">
                <a:solidFill>
                  <a:srgbClr val="7030A0"/>
                </a:solidFill>
              </a:rPr>
              <a:t>item_key</a:t>
            </a:r>
            <a:r>
              <a:rPr lang="en-US" dirty="0" smtClean="0">
                <a:solidFill>
                  <a:srgbClr val="7030A0"/>
                </a:solidFill>
              </a:rPr>
              <a:t>, value)</a:t>
            </a:r>
            <a:r>
              <a:rPr lang="en-US" dirty="0" smtClean="0"/>
              <a:t>, produces one or more </a:t>
            </a:r>
            <a:r>
              <a:rPr lang="en-US" dirty="0" smtClean="0">
                <a:solidFill>
                  <a:srgbClr val="7030A0"/>
                </a:solidFill>
              </a:rPr>
              <a:t>(</a:t>
            </a:r>
            <a:r>
              <a:rPr lang="en-US" dirty="0" err="1" smtClean="0">
                <a:solidFill>
                  <a:srgbClr val="7030A0"/>
                </a:solidFill>
              </a:rPr>
              <a:t>stack_key</a:t>
            </a:r>
            <a:r>
              <a:rPr lang="en-US" dirty="0" smtClean="0">
                <a:solidFill>
                  <a:srgbClr val="7030A0"/>
                </a:solidFill>
              </a:rPr>
              <a:t>, value’)</a:t>
            </a:r>
            <a:r>
              <a:rPr lang="en-US" dirty="0" smtClean="0"/>
              <a:t> pairs</a:t>
            </a:r>
          </a:p>
          <a:p>
            <a:pPr lvl="1"/>
            <a:r>
              <a:rPr lang="en-US" dirty="0" smtClean="0">
                <a:solidFill>
                  <a:srgbClr val="FF9900"/>
                </a:solidFill>
              </a:rPr>
              <a:t>reduce</a:t>
            </a:r>
            <a:r>
              <a:rPr lang="en-US" dirty="0" smtClean="0"/>
              <a:t>:  takes </a:t>
            </a:r>
            <a:r>
              <a:rPr lang="en-US" dirty="0" smtClean="0">
                <a:solidFill>
                  <a:srgbClr val="7030A0"/>
                </a:solidFill>
              </a:rPr>
              <a:t>(</a:t>
            </a:r>
            <a:r>
              <a:rPr lang="en-US" dirty="0" err="1" smtClean="0">
                <a:solidFill>
                  <a:srgbClr val="7030A0"/>
                </a:solidFill>
              </a:rPr>
              <a:t>stack_key</a:t>
            </a:r>
            <a:r>
              <a:rPr lang="en-US" dirty="0" smtClean="0">
                <a:solidFill>
                  <a:srgbClr val="7030A0"/>
                </a:solidFill>
              </a:rPr>
              <a:t>, {set of value’})</a:t>
            </a:r>
            <a:r>
              <a:rPr lang="en-US" dirty="0" smtClean="0"/>
              <a:t>, produces one or more output results – typically </a:t>
            </a:r>
            <a:r>
              <a:rPr lang="en-US" dirty="0" smtClean="0">
                <a:solidFill>
                  <a:srgbClr val="7030A0"/>
                </a:solidFill>
              </a:rPr>
              <a:t>(</a:t>
            </a:r>
            <a:r>
              <a:rPr lang="en-US" dirty="0" err="1" smtClean="0">
                <a:solidFill>
                  <a:srgbClr val="7030A0"/>
                </a:solidFill>
              </a:rPr>
              <a:t>stack_key</a:t>
            </a:r>
            <a:r>
              <a:rPr lang="en-US" dirty="0" smtClean="0">
                <a:solidFill>
                  <a:srgbClr val="7030A0"/>
                </a:solidFill>
              </a:rPr>
              <a:t>, </a:t>
            </a:r>
            <a:r>
              <a:rPr lang="en-US" dirty="0" err="1" smtClean="0">
                <a:solidFill>
                  <a:srgbClr val="7030A0"/>
                </a:solidFill>
              </a:rPr>
              <a:t>agg_value</a:t>
            </a:r>
            <a:r>
              <a:rPr lang="en-US" dirty="0" smtClean="0">
                <a:solidFill>
                  <a:srgbClr val="7030A0"/>
                </a:solidFill>
              </a:rPr>
              <a:t>)</a:t>
            </a:r>
            <a:endParaRPr lang="en-US" dirty="0">
              <a:solidFill>
                <a:srgbClr val="7030A0"/>
              </a:solidFill>
            </a:endParaRPr>
          </a:p>
        </p:txBody>
      </p:sp>
      <p:sp>
        <p:nvSpPr>
          <p:cNvPr id="4" name="Slide Number Placeholder 3"/>
          <p:cNvSpPr>
            <a:spLocks noGrp="1"/>
          </p:cNvSpPr>
          <p:nvPr>
            <p:ph type="sldNum" sz="quarter" idx="4294967295"/>
          </p:nvPr>
        </p:nvSpPr>
        <p:spPr>
          <a:xfrm>
            <a:off x="6731000" y="6229350"/>
            <a:ext cx="1905000" cy="457200"/>
          </a:xfrm>
          <a:prstGeom prst="rect">
            <a:avLst/>
          </a:prstGeom>
        </p:spPr>
        <p:txBody>
          <a:bodyPr/>
          <a:lstStyle/>
          <a:p>
            <a:pPr>
              <a:defRPr/>
            </a:pPr>
            <a:fld id="{E0A909AB-E8DF-44BB-8A56-A213DD3335F7}" type="slidenum">
              <a:rPr lang="en-US" smtClean="0"/>
              <a:pPr>
                <a:defRPr/>
              </a:pPr>
              <a:t>8</a:t>
            </a:fld>
            <a:endParaRPr lang="en-US"/>
          </a:p>
        </p:txBody>
      </p:sp>
      <p:sp>
        <p:nvSpPr>
          <p:cNvPr id="6" name="TextBox 5"/>
          <p:cNvSpPr txBox="1"/>
          <p:nvPr/>
        </p:nvSpPr>
        <p:spPr>
          <a:xfrm>
            <a:off x="2136287" y="5970494"/>
            <a:ext cx="2861616" cy="707886"/>
          </a:xfrm>
          <a:prstGeom prst="rect">
            <a:avLst/>
          </a:prstGeom>
          <a:noFill/>
        </p:spPr>
        <p:txBody>
          <a:bodyPr wrap="none" rtlCol="0">
            <a:spAutoFit/>
          </a:bodyPr>
          <a:lstStyle/>
          <a:p>
            <a:r>
              <a:rPr lang="en-US" smtClean="0">
                <a:solidFill>
                  <a:srgbClr val="FF0000"/>
                </a:solidFill>
              </a:rPr>
              <a:t>We will refer to this key</a:t>
            </a:r>
            <a:br>
              <a:rPr lang="en-US" smtClean="0">
                <a:solidFill>
                  <a:srgbClr val="FF0000"/>
                </a:solidFill>
              </a:rPr>
            </a:br>
            <a:r>
              <a:rPr lang="en-US" smtClean="0">
                <a:solidFill>
                  <a:srgbClr val="FF0000"/>
                </a:solidFill>
              </a:rPr>
              <a:t>as the </a:t>
            </a:r>
            <a:r>
              <a:rPr lang="en-US" smtClean="0">
                <a:solidFill>
                  <a:srgbClr val="FF9900"/>
                </a:solidFill>
              </a:rPr>
              <a:t>reduce key</a:t>
            </a:r>
            <a:endParaRPr lang="en-US">
              <a:solidFill>
                <a:srgbClr val="FF9900"/>
              </a:solidFill>
            </a:endParaRPr>
          </a:p>
        </p:txBody>
      </p:sp>
      <p:cxnSp>
        <p:nvCxnSpPr>
          <p:cNvPr id="8" name="Straight Arrow Connector 7"/>
          <p:cNvCxnSpPr/>
          <p:nvPr/>
        </p:nvCxnSpPr>
        <p:spPr bwMode="auto">
          <a:xfrm flipH="1" flipV="1">
            <a:off x="2796988" y="5013064"/>
            <a:ext cx="978946" cy="1065007"/>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cxnSp>
        <p:nvCxnSpPr>
          <p:cNvPr id="10" name="Straight Arrow Connector 9"/>
          <p:cNvCxnSpPr/>
          <p:nvPr/>
        </p:nvCxnSpPr>
        <p:spPr bwMode="auto">
          <a:xfrm flipV="1">
            <a:off x="3905026" y="5389581"/>
            <a:ext cx="172122" cy="645459"/>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MapReduce?</a:t>
            </a:r>
            <a:endParaRPr lang="en-US"/>
          </a:p>
        </p:txBody>
      </p:sp>
      <p:sp>
        <p:nvSpPr>
          <p:cNvPr id="3" name="Content Placeholder 2"/>
          <p:cNvSpPr>
            <a:spLocks noGrp="1"/>
          </p:cNvSpPr>
          <p:nvPr>
            <p:ph idx="1"/>
          </p:nvPr>
        </p:nvSpPr>
        <p:spPr>
          <a:xfrm>
            <a:off x="990600" y="1497105"/>
            <a:ext cx="7772400" cy="4939553"/>
          </a:xfrm>
        </p:spPr>
        <p:txBody>
          <a:bodyPr/>
          <a:lstStyle/>
          <a:p>
            <a:r>
              <a:rPr lang="en-US" smtClean="0"/>
              <a:t>Scenario:</a:t>
            </a:r>
          </a:p>
          <a:p>
            <a:pPr lvl="1"/>
            <a:r>
              <a:rPr lang="en-US" smtClean="0"/>
              <a:t>You have a huge amount of data, e.g., all the Google searches of the last three years</a:t>
            </a:r>
          </a:p>
          <a:p>
            <a:pPr lvl="1"/>
            <a:r>
              <a:rPr lang="en-US" smtClean="0"/>
              <a:t>You would like to perform a computation on the data, e.g., find out which search terms were the most popular</a:t>
            </a:r>
          </a:p>
          <a:p>
            <a:r>
              <a:rPr lang="en-US" smtClean="0"/>
              <a:t>How would you do it?</a:t>
            </a:r>
          </a:p>
          <a:p>
            <a:endParaRPr lang="en-US" sz="1200" smtClean="0"/>
          </a:p>
          <a:p>
            <a:r>
              <a:rPr lang="en-US" smtClean="0"/>
              <a:t>Analogy to the census example:</a:t>
            </a:r>
          </a:p>
          <a:p>
            <a:pPr lvl="1"/>
            <a:r>
              <a:rPr lang="en-US" smtClean="0"/>
              <a:t>The computation isn't necessarily difficult, but parallelizing and distributing it, as well as handling faults, is challenging</a:t>
            </a:r>
          </a:p>
          <a:p>
            <a:r>
              <a:rPr lang="en-US" smtClean="0"/>
              <a:t>Idea: A programming language!</a:t>
            </a:r>
          </a:p>
          <a:p>
            <a:pPr lvl="1"/>
            <a:r>
              <a:rPr lang="en-US" smtClean="0"/>
              <a:t>Write a simple program to express the (simple) computation, and let the language runtime do all the hard work</a:t>
            </a:r>
          </a:p>
          <a:p>
            <a:pPr lvl="1"/>
            <a:endParaRPr lang="en-US" smtClean="0"/>
          </a:p>
        </p:txBody>
      </p:sp>
      <p:sp>
        <p:nvSpPr>
          <p:cNvPr id="5" name="Footer Placeholder 4"/>
          <p:cNvSpPr>
            <a:spLocks noGrp="1"/>
          </p:cNvSpPr>
          <p:nvPr>
            <p:ph type="ftr" sz="quarter" idx="11"/>
          </p:nvPr>
        </p:nvSpPr>
        <p:spPr/>
        <p:txBody>
          <a:bodyPr/>
          <a:lstStyle/>
          <a:p>
            <a:r>
              <a:rPr lang="en-US" smtClean="0"/>
              <a:t>University of Pennsylvania</a:t>
            </a:r>
            <a:endParaRPr lang="en-GB">
              <a:solidFill>
                <a:schemeClr val="tx1"/>
              </a:solidFill>
            </a:endParaRPr>
          </a:p>
        </p:txBody>
      </p:sp>
      <p:sp>
        <p:nvSpPr>
          <p:cNvPr id="6" name="Slide Number Placeholder 5"/>
          <p:cNvSpPr>
            <a:spLocks noGrp="1"/>
          </p:cNvSpPr>
          <p:nvPr>
            <p:ph type="sldNum" sz="quarter" idx="10"/>
          </p:nvPr>
        </p:nvSpPr>
        <p:spPr/>
        <p:txBody>
          <a:bodyPr/>
          <a:lstStyle/>
          <a:p>
            <a:fld id="{103F590D-1EE3-4679-BAB2-47D8C4772F51}" type="slidenum">
              <a:rPr lang="en-GB" smtClean="0"/>
              <a:pPr/>
              <a:t>9</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cture">
  <a:themeElements>
    <a:clrScheme name="lectur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lectur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rtlCol="0" anchor="ctr"/>
      <a:lstStyle>
        <a:defPPr algn="ctr">
          <a:defRPr/>
        </a:defPPr>
      </a:lstStyle>
    </a:spDef>
    <a:lnDef>
      <a:spPr bwMode="auto">
        <a:solidFill>
          <a:schemeClr val="accent1"/>
        </a:solidFill>
        <a:ln w="19050" cap="flat" cmpd="sng" algn="ctr">
          <a:solidFill>
            <a:schemeClr val="tx1"/>
          </a:solidFill>
          <a:prstDash val="solid"/>
          <a:round/>
          <a:headEnd type="none" w="med" len="med"/>
          <a:tailEnd type="none" w="med" len="med"/>
        </a:ln>
        <a:effectLst/>
      </a:spPr>
      <a:bodyPr/>
      <a:lstStyle/>
    </a:lnDef>
  </a:objectDefaults>
  <a:extraClrSchemeLst>
    <a:extraClrScheme>
      <a:clrScheme name="lectur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ectur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ectur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ectur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ectur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ectur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ectur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27420</TotalTime>
  <Words>1501</Words>
  <Application>Microsoft Office PowerPoint</Application>
  <PresentationFormat>Presentazione su schermo (4:3)</PresentationFormat>
  <Paragraphs>332</Paragraphs>
  <Slides>24</Slides>
  <Notes>7</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lecture</vt:lpstr>
      <vt:lpstr>Introduction to MapReduce</vt:lpstr>
      <vt:lpstr>Plan for today</vt:lpstr>
      <vt:lpstr>Analogy: National census</vt:lpstr>
      <vt:lpstr>Making things more complicated</vt:lpstr>
      <vt:lpstr>A bit of introspection</vt:lpstr>
      <vt:lpstr>I don't want to deal with all this!!!</vt:lpstr>
      <vt:lpstr>Abstracting into a digital data flow</vt:lpstr>
      <vt:lpstr>Abstracting once more</vt:lpstr>
      <vt:lpstr>Why MapReduce?</vt:lpstr>
      <vt:lpstr>Plan for today</vt:lpstr>
      <vt:lpstr>What is MapReduce?</vt:lpstr>
      <vt:lpstr>The MapReduce programming model</vt:lpstr>
      <vt:lpstr>Simple example: Word count</vt:lpstr>
      <vt:lpstr>Simple example: Word count</vt:lpstr>
      <vt:lpstr>MapReduce dataflow</vt:lpstr>
      <vt:lpstr>More examples</vt:lpstr>
      <vt:lpstr>Common mistakes to avoid</vt:lpstr>
      <vt:lpstr>More common mistakes to avoid</vt:lpstr>
      <vt:lpstr>Designing MapReduce algorithms</vt:lpstr>
      <vt:lpstr>More details on the MapReduce data flow</vt:lpstr>
      <vt:lpstr>Some additional details</vt:lpstr>
      <vt:lpstr>Some details</vt:lpstr>
      <vt:lpstr>What if a worker crashes?</vt:lpstr>
      <vt:lpstr>Other challenges</vt:lpstr>
    </vt:vector>
  </TitlesOfParts>
  <Manager>Peter Druschel</Manager>
  <Company>Rice University / Max Planck Institute for Software Systems</Company>
  <LinksUpToDate>false</LinksUpToDate>
  <SharedDoc>false</SharedDoc>
  <HyperlinkBase>http://www.cs.rice.edu/~ahae/</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MapReduce</dc:title>
  <dc:subject>Scalable and Cloud Computing</dc:subject>
  <dc:creator>Andreas Haeberlen</dc:creator>
  <cp:keywords>NETS 212</cp:keywords>
  <dc:description>http://www.cis.upenn.edu/~nets212/</dc:description>
  <cp:lastModifiedBy>Fabrizio</cp:lastModifiedBy>
  <cp:revision>4401</cp:revision>
  <dcterms:created xsi:type="dcterms:W3CDTF">1999-05-23T11:18:07Z</dcterms:created>
  <dcterms:modified xsi:type="dcterms:W3CDTF">2014-05-19T14:47:55Z</dcterms:modified>
  <cp:category>Lecture</cp:category>
</cp:coreProperties>
</file>